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1" r:id="rId4"/>
    <p:sldMasterId id="2147483713" r:id="rId5"/>
    <p:sldMasterId id="2147483725" r:id="rId6"/>
    <p:sldMasterId id="2147483738" r:id="rId7"/>
    <p:sldMasterId id="2147483750" r:id="rId8"/>
  </p:sldMasterIdLst>
  <p:notesMasterIdLst>
    <p:notesMasterId r:id="rId78"/>
  </p:notesMasterIdLst>
  <p:sldIdLst>
    <p:sldId id="435" r:id="rId9"/>
    <p:sldId id="440" r:id="rId10"/>
    <p:sldId id="478" r:id="rId11"/>
    <p:sldId id="436" r:id="rId12"/>
    <p:sldId id="462" r:id="rId13"/>
    <p:sldId id="476" r:id="rId14"/>
    <p:sldId id="463" r:id="rId15"/>
    <p:sldId id="485" r:id="rId16"/>
    <p:sldId id="479" r:id="rId17"/>
    <p:sldId id="480" r:id="rId18"/>
    <p:sldId id="481" r:id="rId19"/>
    <p:sldId id="487" r:id="rId20"/>
    <p:sldId id="488" r:id="rId21"/>
    <p:sldId id="486" r:id="rId22"/>
    <p:sldId id="444" r:id="rId23"/>
    <p:sldId id="492" r:id="rId24"/>
    <p:sldId id="472" r:id="rId25"/>
    <p:sldId id="415" r:id="rId26"/>
    <p:sldId id="470" r:id="rId27"/>
    <p:sldId id="496" r:id="rId28"/>
    <p:sldId id="495" r:id="rId29"/>
    <p:sldId id="522" r:id="rId30"/>
    <p:sldId id="461" r:id="rId31"/>
    <p:sldId id="497" r:id="rId32"/>
    <p:sldId id="412" r:id="rId33"/>
    <p:sldId id="477" r:id="rId34"/>
    <p:sldId id="489" r:id="rId35"/>
    <p:sldId id="490" r:id="rId36"/>
    <p:sldId id="491" r:id="rId37"/>
    <p:sldId id="523" r:id="rId38"/>
    <p:sldId id="524" r:id="rId39"/>
    <p:sldId id="525" r:id="rId40"/>
    <p:sldId id="439" r:id="rId41"/>
    <p:sldId id="313" r:id="rId42"/>
    <p:sldId id="498" r:id="rId43"/>
    <p:sldId id="441" r:id="rId44"/>
    <p:sldId id="458" r:id="rId45"/>
    <p:sldId id="500" r:id="rId46"/>
    <p:sldId id="499" r:id="rId47"/>
    <p:sldId id="451" r:id="rId48"/>
    <p:sldId id="501" r:id="rId49"/>
    <p:sldId id="502" r:id="rId50"/>
    <p:sldId id="505" r:id="rId51"/>
    <p:sldId id="507" r:id="rId52"/>
    <p:sldId id="504" r:id="rId53"/>
    <p:sldId id="506" r:id="rId54"/>
    <p:sldId id="503" r:id="rId55"/>
    <p:sldId id="509" r:id="rId56"/>
    <p:sldId id="508" r:id="rId57"/>
    <p:sldId id="510" r:id="rId58"/>
    <p:sldId id="511" r:id="rId59"/>
    <p:sldId id="512" r:id="rId60"/>
    <p:sldId id="513" r:id="rId61"/>
    <p:sldId id="514" r:id="rId62"/>
    <p:sldId id="460" r:id="rId63"/>
    <p:sldId id="515" r:id="rId64"/>
    <p:sldId id="517" r:id="rId65"/>
    <p:sldId id="475" r:id="rId66"/>
    <p:sldId id="518" r:id="rId67"/>
    <p:sldId id="519" r:id="rId68"/>
    <p:sldId id="520" r:id="rId69"/>
    <p:sldId id="450" r:id="rId70"/>
    <p:sldId id="457" r:id="rId71"/>
    <p:sldId id="453" r:id="rId72"/>
    <p:sldId id="473" r:id="rId73"/>
    <p:sldId id="521" r:id="rId74"/>
    <p:sldId id="428" r:id="rId75"/>
    <p:sldId id="268" r:id="rId76"/>
    <p:sldId id="345"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1513" autoAdjust="0"/>
  </p:normalViewPr>
  <p:slideViewPr>
    <p:cSldViewPr snapToGrid="0" snapToObjects="1">
      <p:cViewPr varScale="1">
        <p:scale>
          <a:sx n="64" d="100"/>
          <a:sy n="64" d="100"/>
        </p:scale>
        <p:origin x="-112" y="-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11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when Jesus spoke on what we call the Mount of Beatitudes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Arial" pitchFamily="-112" charset="0"/>
              <a:ea typeface="ＭＳ Ｐゴシック" charset="-128"/>
              <a:cs typeface="ＭＳ Ｐゴシック" charset="-128"/>
            </a:endParaRPr>
          </a:p>
          <a:p>
            <a:r>
              <a:rPr lang="is-IS"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mn-lt"/>
                <a:ea typeface="+mn-ea"/>
                <a:cs typeface="+mn-cs"/>
              </a:rPr>
              <a:t>overlooking the Sea of Galilee</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Arial" pitchFamily="-112"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200" kern="1200" dirty="0" smtClean="0">
              <a:solidFill>
                <a:schemeClr val="tx1"/>
              </a:solidFill>
              <a:effectLst/>
              <a:latin typeface="Arial" pitchFamily="-112" charset="0"/>
              <a:ea typeface="ＭＳ Ｐゴシック" charset="-128"/>
              <a:cs typeface="ＭＳ Ｐゴシック" charset="-128"/>
            </a:endParaRPr>
          </a:p>
          <a:p>
            <a:pPr eaLnBrk="1" hangingPunct="1"/>
            <a:r>
              <a:rPr lang="en-US" sz="1200" kern="1200" dirty="0" smtClean="0">
                <a:solidFill>
                  <a:schemeClr val="tx1"/>
                </a:solidFill>
                <a:effectLst/>
                <a:latin typeface="+mn-lt"/>
                <a:ea typeface="+mn-ea"/>
                <a:cs typeface="+mn-cs"/>
              </a:rPr>
              <a:t>But what did Jesus say? Well, 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taking us 20 weeks to see!  Basically he details what life looks like when Jesus is King in our lives</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Arial" pitchFamily="-112"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Before today’s text, Jesus has already contrasted his teaching to the teaching of the Pharisees in Matthew 5, showing that true righteousness is shown in acknowledging Christ as King—not in following the religious teacher’s emphasis on external traditions</a:t>
            </a:r>
            <a:r>
              <a:rPr lang="en-SG" dirty="0" smtClean="0">
                <a:effectLst/>
              </a:rPr>
              <a:t> </a:t>
            </a:r>
          </a:p>
          <a:p>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Matthew 6, Jesus turns his attention from the teaching to the practice of the Pharisees.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basic idea is that people reward public disciplines like giving, prayer and fasting because man thinks highly of those committed to such practices. However, God rewards those who show that Jesus is King in their private giving, prayer and fasting.</a:t>
            </a:r>
            <a:r>
              <a:rPr lang="en-SG" dirty="0" smtClean="0">
                <a:effectLst/>
              </a:rPr>
              <a:t> </a:t>
            </a:r>
          </a:p>
          <a:p>
            <a:endParaRPr lang="en-SG" dirty="0" smtClean="0">
              <a:effectLst/>
            </a:endParaRPr>
          </a:p>
          <a:p>
            <a:r>
              <a:rPr lang="en-US" sz="1200" kern="1200" dirty="0" smtClean="0">
                <a:solidFill>
                  <a:schemeClr val="tx1"/>
                </a:solidFill>
                <a:effectLst/>
                <a:latin typeface="+mn-lt"/>
                <a:ea typeface="+mn-ea"/>
                <a:cs typeface="+mn-cs"/>
              </a:rPr>
              <a:t>What kind of reward do we get for giving, prayer and fasting? That depends on whom we try to please with such spiritual disciplines!</a:t>
            </a:r>
            <a:r>
              <a:rPr lang="en-SG" dirty="0" smtClean="0">
                <a:effectLst/>
              </a:rPr>
              <a:t> </a:t>
            </a:r>
          </a:p>
          <a:p>
            <a:r>
              <a:rPr lang="en-SG" dirty="0" smtClean="0">
                <a:effectLst/>
                <a:cs typeface="ＭＳ Ｐゴシック" charset="0"/>
              </a:rPr>
              <a:t>_________</a:t>
            </a:r>
          </a:p>
          <a:p>
            <a:endParaRPr lang="en-SG" dirty="0" smtClean="0">
              <a:effectLst/>
              <a:cs typeface="ＭＳ Ｐゴシック" charset="0"/>
            </a:endParaRPr>
          </a:p>
          <a:p>
            <a:endParaRPr lang="en-US" dirty="0" smtClean="0">
              <a:cs typeface="ＭＳ Ｐゴシック" charset="0"/>
            </a:endParaRPr>
          </a:p>
          <a:p>
            <a:r>
              <a:rPr lang="en-US" dirty="0" smtClean="0">
                <a:cs typeface="ＭＳ Ｐゴシック" charset="0"/>
              </a:rPr>
              <a:t>Barbieri notes, </a:t>
            </a:r>
            <a:r>
              <a:rPr lang="ru-RU" dirty="0" smtClean="0">
                <a:cs typeface="ＭＳ Ｐゴシック" charset="0"/>
              </a:rPr>
              <a:t>"</a:t>
            </a:r>
            <a:r>
              <a:rPr lang="en-US" sz="1200" kern="1200" dirty="0" smtClean="0">
                <a:solidFill>
                  <a:schemeClr val="tx1"/>
                </a:solidFill>
                <a:effectLst/>
                <a:latin typeface="+mn-lt"/>
                <a:ea typeface="+mn-ea"/>
                <a:cs typeface="+mn-cs"/>
              </a:rPr>
              <a:t>In all three examples of Pharisaic </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righteousness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—almsgiving (vv. 1-4), praying (vv. 5-15), and fasting (vv. 16-18)—Jesus spoke of </a:t>
            </a:r>
            <a:r>
              <a:rPr lang="en-US" sz="1200" b="1" kern="1200" dirty="0" smtClean="0">
                <a:solidFill>
                  <a:schemeClr val="tx1"/>
                </a:solidFill>
                <a:effectLst/>
                <a:latin typeface="+mn-lt"/>
                <a:ea typeface="+mn-ea"/>
                <a:cs typeface="+mn-cs"/>
              </a:rPr>
              <a:t>hypocrites</a:t>
            </a:r>
            <a:r>
              <a:rPr lang="en-US" sz="1200" kern="1200" dirty="0" smtClean="0">
                <a:solidFill>
                  <a:schemeClr val="tx1"/>
                </a:solidFill>
                <a:effectLst/>
                <a:latin typeface="+mn-lt"/>
                <a:ea typeface="+mn-ea"/>
                <a:cs typeface="+mn-cs"/>
              </a:rPr>
              <a:t> (vv. 2, 5, 16), public ostentation (vv. 1-2, 5, 16), receiving</a:t>
            </a:r>
            <a:r>
              <a:rPr lang="en-US" sz="1200" b="1" kern="1200" dirty="0" smtClean="0">
                <a:solidFill>
                  <a:schemeClr val="tx1"/>
                </a:solidFill>
                <a:effectLst/>
                <a:latin typeface="+mn-lt"/>
                <a:ea typeface="+mn-ea"/>
                <a:cs typeface="+mn-cs"/>
              </a:rPr>
              <a:t> their reward in full</a:t>
            </a:r>
            <a:r>
              <a:rPr lang="en-US" sz="1200" kern="1200" dirty="0" smtClean="0">
                <a:solidFill>
                  <a:schemeClr val="tx1"/>
                </a:solidFill>
                <a:effectLst/>
                <a:latin typeface="+mn-lt"/>
                <a:ea typeface="+mn-ea"/>
                <a:cs typeface="+mn-cs"/>
              </a:rPr>
              <a:t> when their actions are done before men (vv. 2, 5, 16), acting </a:t>
            </a:r>
            <a:r>
              <a:rPr lang="en-US" sz="1200" b="1" kern="1200" dirty="0" smtClean="0">
                <a:solidFill>
                  <a:schemeClr val="tx1"/>
                </a:solidFill>
                <a:effectLst/>
                <a:latin typeface="+mn-lt"/>
                <a:ea typeface="+mn-ea"/>
                <a:cs typeface="+mn-cs"/>
              </a:rPr>
              <a:t>in secret</a:t>
            </a:r>
            <a:r>
              <a:rPr lang="en-US" sz="1200" kern="1200" dirty="0" smtClean="0">
                <a:solidFill>
                  <a:schemeClr val="tx1"/>
                </a:solidFill>
                <a:effectLst/>
                <a:latin typeface="+mn-lt"/>
                <a:ea typeface="+mn-ea"/>
                <a:cs typeface="+mn-cs"/>
              </a:rPr>
              <a:t> (vv. 4, 6, 18), and being rewarded by the </a:t>
            </a:r>
            <a:r>
              <a:rPr lang="en-US" sz="1200" b="1" kern="1200" dirty="0" smtClean="0">
                <a:solidFill>
                  <a:schemeClr val="tx1"/>
                </a:solidFill>
                <a:effectLst/>
                <a:latin typeface="+mn-lt"/>
                <a:ea typeface="+mn-ea"/>
                <a:cs typeface="+mn-cs"/>
              </a:rPr>
              <a:t>Father, who sees</a:t>
            </a:r>
            <a:r>
              <a:rPr lang="en-US" sz="1200" kern="1200" dirty="0" smtClean="0">
                <a:solidFill>
                  <a:schemeClr val="tx1"/>
                </a:solidFill>
                <a:effectLst/>
                <a:latin typeface="+mn-lt"/>
                <a:ea typeface="+mn-ea"/>
                <a:cs typeface="+mn-cs"/>
              </a:rPr>
              <a:t> or </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knows,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when one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actions are done secretly (vv. 4, 6, 8, 18)</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2:33).</a:t>
            </a:r>
            <a:r>
              <a:rPr lang="en-SG" dirty="0" smtClean="0">
                <a:effectLst/>
              </a:rPr>
              <a:t> </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same idea of rewards applies to the ROI, or Return on Investment of our money. Using our money for God receives his eternal heavenly reward, but using it only for things in life receives a temporary reward only on earth</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Today let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see three reasons to invest in heaven</a:t>
            </a:r>
            <a:r>
              <a:rPr lang="en-SG" sz="1200" kern="1200" dirty="0" smtClean="0">
                <a:solidFill>
                  <a:schemeClr val="tx1"/>
                </a:solidFill>
                <a:effectLst/>
                <a:latin typeface="+mn-lt"/>
                <a:ea typeface="+mn-ea"/>
                <a:cs typeface="+mn-cs"/>
              </a:rPr>
              <a:t>.</a:t>
            </a:r>
          </a:p>
          <a:p>
            <a:r>
              <a:rPr lang="en-US" dirty="0" smtClean="0"/>
              <a:t>• </a:t>
            </a:r>
            <a:r>
              <a:rPr lang="en-US" sz="1200" kern="1200" dirty="0" smtClean="0">
                <a:solidFill>
                  <a:schemeClr val="tx1"/>
                </a:solidFill>
                <a:effectLst/>
                <a:latin typeface="+mn-lt"/>
                <a:ea typeface="+mn-ea"/>
                <a:cs typeface="+mn-cs"/>
              </a:rPr>
              <a:t>Matthew 6:19-24 answers why we should </a:t>
            </a:r>
            <a:r>
              <a:rPr lang="en-US" sz="1200" i="1" kern="1200" dirty="0" smtClean="0">
                <a:solidFill>
                  <a:schemeClr val="tx1"/>
                </a:solidFill>
                <a:effectLst/>
                <a:latin typeface="+mn-lt"/>
                <a:ea typeface="+mn-ea"/>
                <a:cs typeface="+mn-cs"/>
              </a:rPr>
              <a:t>invest money for God</a:t>
            </a:r>
            <a:r>
              <a:rPr lang="en-US" sz="1200" kern="1200" dirty="0" smtClean="0">
                <a:solidFill>
                  <a:schemeClr val="tx1"/>
                </a:solidFill>
                <a:effectLst/>
                <a:latin typeface="+mn-lt"/>
                <a:ea typeface="+mn-ea"/>
                <a:cs typeface="+mn-cs"/>
              </a:rPr>
              <a:t> rather than </a:t>
            </a:r>
            <a:r>
              <a:rPr lang="en-US" sz="1200" i="1" kern="1200" dirty="0" smtClean="0">
                <a:solidFill>
                  <a:schemeClr val="tx1"/>
                </a:solidFill>
                <a:effectLst/>
                <a:latin typeface="+mn-lt"/>
                <a:ea typeface="+mn-ea"/>
                <a:cs typeface="+mn-cs"/>
              </a:rPr>
              <a:t>spend money on ourselves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first reason you should invest in heaven?</a:t>
            </a:r>
            <a:r>
              <a:rPr lang="en-SG" dirty="0" smtClean="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Investments that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are better than those that are </a:t>
            </a:r>
            <a:r>
              <a:rPr lang="en-US" sz="1200" i="1" kern="1200" dirty="0" smtClean="0">
                <a:solidFill>
                  <a:schemeClr val="tx1"/>
                </a:solidFill>
                <a:effectLst/>
                <a:latin typeface="+mn-lt"/>
                <a:ea typeface="+mn-ea"/>
                <a:cs typeface="+mn-cs"/>
              </a:rPr>
              <a:t>lost</a:t>
            </a:r>
            <a:r>
              <a:rPr lang="en-U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Collect heavenly—not earthly—rewards since they</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 eternal (6:19-20).</a:t>
            </a:r>
            <a:r>
              <a:rPr lang="en-SG" dirty="0" smtClean="0">
                <a:effectLst/>
              </a:rPr>
              <a:t> </a:t>
            </a:r>
          </a:p>
          <a:p>
            <a:r>
              <a:rPr lang="en-US" sz="1200" kern="1200" dirty="0" smtClean="0">
                <a:solidFill>
                  <a:schemeClr val="tx1"/>
                </a:solidFill>
                <a:effectLst/>
                <a:latin typeface="+mn-lt"/>
                <a:ea typeface="+mn-ea"/>
                <a:cs typeface="+mn-cs"/>
              </a:rPr>
              <a:t>What does it mean to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store up for yourself treasures on earth</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(6:19a)?</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We are all making investments every day. No one is </a:t>
            </a:r>
            <a:r>
              <a:rPr lang="ru-RU" dirty="0" smtClean="0"/>
              <a:t>"</a:t>
            </a:r>
            <a:r>
              <a:rPr lang="en-US" dirty="0" smtClean="0"/>
              <a:t>doing nothing</a:t>
            </a:r>
            <a:r>
              <a:rPr lang="ru-RU" dirty="0" smtClean="0"/>
              <a:t>"</a:t>
            </a:r>
            <a:r>
              <a:rPr lang="en-US" dirty="0" smtClean="0"/>
              <a:t> with their life! Everyone is doing something with his or her life.</a:t>
            </a:r>
          </a:p>
          <a:p>
            <a:r>
              <a:rPr lang="en-US" dirty="0" smtClean="0"/>
              <a:t>The question is not </a:t>
            </a:r>
            <a:r>
              <a:rPr lang="en-US" b="1" i="1" dirty="0" smtClean="0"/>
              <a:t>if</a:t>
            </a:r>
            <a:r>
              <a:rPr lang="en-US" dirty="0" smtClean="0"/>
              <a:t> we </a:t>
            </a:r>
            <a:r>
              <a:rPr lang="en-US" dirty="0" smtClean="0"/>
              <a:t>investing our life. The question is what are we investing our life in?</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Everyone is looking for the best investments, right?</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 is the common trait of moths, rust and thieves (6:19b)?</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All three show us that we can spend our money on stuff that won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even last for this life—let alone with eternity!</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E0611-9A1C-C94C-BB0A-C7D1FD49F0C4}" type="slidenum">
              <a:rPr lang="en-US">
                <a:solidFill>
                  <a:prstClr val="black"/>
                </a:solidFill>
              </a:rPr>
              <a:pPr/>
              <a:t>22</a:t>
            </a:fld>
            <a:endParaRPr lang="en-US">
              <a:solidFill>
                <a:prstClr val="black"/>
              </a:solidFill>
            </a:endParaRPr>
          </a:p>
        </p:txBody>
      </p:sp>
      <p:sp>
        <p:nvSpPr>
          <p:cNvPr id="240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Only three things will outlast this life—God (love), God’s Word, and people.</a:t>
            </a:r>
            <a:r>
              <a:rPr lang="en-SG" dirty="0" smtClean="0">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 contrast, it’s like the broker who says, “We’re expecting stocks to rally, but we don’t know which ones and when.”</a:t>
            </a:r>
            <a:r>
              <a:rPr lang="en-SG" dirty="0" smtClean="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 know a lady has a valuable set of silverware. The thought of anyone breaking into her house when she is on holiday scares her, so she takes it with her on vacation and keeps it under the car seat. Her actions are consistent with what she values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Does the reference to heavenly treasures mean we won’t all have the same heavenly reward (6:20)?</a:t>
            </a:r>
            <a:r>
              <a:rPr lang="en-SG" dirty="0" smtClean="0">
                <a:effectLst/>
              </a:rPr>
              <a:t> </a:t>
            </a:r>
          </a:p>
          <a:p>
            <a:r>
              <a:rPr lang="en-US" sz="1200" kern="1200" dirty="0" smtClean="0">
                <a:solidFill>
                  <a:schemeClr val="tx1"/>
                </a:solidFill>
                <a:effectLst/>
                <a:latin typeface="+mn-lt"/>
                <a:ea typeface="+mn-ea"/>
                <a:cs typeface="+mn-cs"/>
              </a:rPr>
              <a:t>The fact that Jesus exhorted his disciples towards reward shows that we will not all rewarded the same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NT often tells us to invest in our inheritance. Here we must distinguish between our faith in Christ that determines our destination and our actions that determine our eternal </a:t>
            </a:r>
            <a:r>
              <a:rPr lang="en-US" sz="1200" kern="1200" dirty="0" smtClean="0">
                <a:solidFill>
                  <a:schemeClr val="tx1"/>
                </a:solidFill>
                <a:effectLst/>
                <a:latin typeface="+mn-lt"/>
                <a:ea typeface="+mn-ea"/>
                <a:cs typeface="+mn-cs"/>
              </a:rPr>
              <a:t>rewards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27</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28</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5C6276A-CA3D-2442-BDF8-BAAD9349265B}" type="slidenum">
              <a:rPr lang="en-US" sz="1200">
                <a:solidFill>
                  <a:prstClr val="black"/>
                </a:solidFill>
              </a:rPr>
              <a:pPr algn="r" defTabSz="914400" eaLnBrk="0" fontAlgn="base" hangingPunct="0">
                <a:spcBef>
                  <a:spcPct val="0"/>
                </a:spcBef>
                <a:spcAft>
                  <a:spcPct val="0"/>
                </a:spcAft>
              </a:pPr>
              <a:t>28</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Every</a:t>
            </a:r>
            <a:r>
              <a:rPr lang="en-US" baseline="0" dirty="0" smtClean="0">
                <a:latin typeface="Arial" charset="0"/>
                <a:ea typeface="ＭＳ Ｐゴシック" charset="0"/>
                <a:cs typeface="ＭＳ Ｐゴシック" charset="0"/>
              </a:rPr>
              <a:t> one of us will appear before Jesus himself to give an accounting of our life.</a:t>
            </a:r>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http</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corinth.sas.upenn.edu</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schola.html</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29</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2EEAADD4-BD86-CF49-BA47-A9E1C31BE0F1}" type="slidenum">
              <a:rPr lang="en-US" sz="1200">
                <a:solidFill>
                  <a:prstClr val="black"/>
                </a:solidFill>
              </a:rPr>
              <a:pPr algn="r" defTabSz="914400" eaLnBrk="0" fontAlgn="base" hangingPunct="0">
                <a:spcBef>
                  <a:spcPct val="0"/>
                </a:spcBef>
                <a:spcAft>
                  <a:spcPct val="0"/>
                </a:spcAft>
              </a:pPr>
              <a:t>29</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We see in 1 Corinthians 3 that our deeds are either good and lasting (gold, silver, precious stones) or bad and flammable (wood, hay, straw). The good ones will be rewarded.</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30</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smtClean="0"/>
          </a:p>
          <a:p>
            <a:pPr eaLnBrk="1" hangingPunct="1"/>
            <a:r>
              <a:rPr lang="en-US" dirty="0" smtClean="0"/>
              <a:t>Every believer is building on the foundation of Christ in his life. Some of us use great building materials—compared</a:t>
            </a:r>
            <a:r>
              <a:rPr lang="en-US" baseline="0" dirty="0" smtClean="0"/>
              <a:t> to gold, silver, and jewels. These last through the fire that tests them.</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31</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smtClean="0"/>
          </a:p>
          <a:p>
            <a:pPr eaLnBrk="1" hangingPunct="1"/>
            <a:r>
              <a:rPr lang="en-US" dirty="0" smtClean="0"/>
              <a:t>But other Christians spend</a:t>
            </a:r>
            <a:r>
              <a:rPr lang="en-US" baseline="0" dirty="0" smtClean="0"/>
              <a:t> their lives on temporal building materials like wood, hay, and straw. These are bad deeds or even good works done with the wrong motive.</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believer who wastes his life still goes to heaven—his</a:t>
            </a:r>
            <a:r>
              <a:rPr lang="en-US" baseline="0" dirty="0" smtClean="0"/>
              <a:t> life is spared—but all he has worked for in the kingdom is destroyed so that he enters heaven with little but the clothes on his back, so to speak.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2319267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After buying food and clothes, </a:t>
            </a:r>
            <a:r>
              <a:rPr lang="en-US" sz="1200" kern="1200" dirty="0" smtClean="0">
                <a:solidFill>
                  <a:schemeClr val="tx1"/>
                </a:solidFill>
                <a:effectLst/>
                <a:latin typeface="+mn-lt"/>
                <a:ea typeface="+mn-ea"/>
                <a:cs typeface="+mn-cs"/>
              </a:rPr>
              <a:t>how much </a:t>
            </a:r>
            <a:r>
              <a:rPr lang="en-US" sz="1200" kern="1200" dirty="0" smtClean="0">
                <a:solidFill>
                  <a:schemeClr val="tx1"/>
                </a:solidFill>
                <a:effectLst/>
                <a:latin typeface="+mn-lt"/>
                <a:ea typeface="+mn-ea"/>
                <a:cs typeface="+mn-cs"/>
              </a:rPr>
              <a:t>of the rest do you spend on yourself?</a:t>
            </a:r>
            <a:r>
              <a:rPr lang="en-SG" dirty="0" smtClean="0">
                <a:effectLst/>
              </a:rPr>
              <a:t> </a:t>
            </a:r>
          </a:p>
          <a:p>
            <a:r>
              <a:rPr lang="en-SG" dirty="0" smtClean="0">
                <a:cs typeface="ＭＳ Ｐゴシック" charset="0"/>
              </a:rPr>
              <a:t>Do you know the percentage of money you give away?</a:t>
            </a:r>
          </a:p>
          <a:p>
            <a:r>
              <a:rPr lang="en-SG" dirty="0" smtClean="0">
                <a:cs typeface="ＭＳ Ｐゴシック" charset="0"/>
              </a:rPr>
              <a:t>How much could you send up to heaven after meeting your basic needs?</a:t>
            </a: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SG" dirty="0" smtClean="0">
                <a:cs typeface="ＭＳ Ｐゴシック" charset="0"/>
              </a:rPr>
              <a:t>Don’t expect people to understand you laying up heavenly treasures.</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 we value takes our time and energy (6:21).</a:t>
            </a:r>
            <a:r>
              <a:rPr lang="en-SG" dirty="0" smtClean="0">
                <a:effectLst/>
              </a:rPr>
              <a:t> </a:t>
            </a:r>
          </a:p>
          <a:p>
            <a:r>
              <a:rPr lang="en-SG" dirty="0" smtClean="0"/>
              <a:t>How are one’s treasure and heart always both in the same place (6:21)?</a:t>
            </a:r>
          </a:p>
          <a:p>
            <a:r>
              <a:rPr lang="en-SG" dirty="0" smtClean="0"/>
              <a:t>The old saying goes, “One’s man’s junk is another man’s treasure.”</a:t>
            </a:r>
          </a:p>
          <a:p>
            <a:r>
              <a:rPr lang="en-SG" dirty="0" smtClean="0"/>
              <a:t>This simply means that something becomes treasure to us because of the value we put on it.</a:t>
            </a:r>
          </a:p>
          <a:p>
            <a:r>
              <a:rPr lang="en-SG" dirty="0" smtClean="0"/>
              <a:t>Unfortunately, the final judge of what is really valuable is neither you nor I. Only God is the Ultimate Judge of value!</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In</a:t>
            </a:r>
            <a:r>
              <a:rPr lang="en-US" baseline="0" dirty="0" smtClean="0">
                <a:cs typeface="ＭＳ Ｐゴシック" charset="0"/>
              </a:rPr>
              <a:t> April 2016, I </a:t>
            </a:r>
            <a:r>
              <a:rPr lang="en-US" dirty="0" smtClean="0">
                <a:cs typeface="ＭＳ Ｐゴシック" charset="0"/>
              </a:rPr>
              <a:t>attended </a:t>
            </a:r>
            <a:r>
              <a:rPr lang="en-US" dirty="0" smtClean="0">
                <a:cs typeface="ＭＳ Ｐゴシック" charset="0"/>
              </a:rPr>
              <a:t>a two-day Value Management Seminar for SBC. </a:t>
            </a:r>
          </a:p>
          <a:p>
            <a:r>
              <a:rPr lang="en-US" dirty="0" smtClean="0">
                <a:cs typeface="ＭＳ Ｐゴシック" charset="0"/>
              </a:rPr>
              <a:t>The idea is that we will all determine what we should value as a college.</a:t>
            </a:r>
          </a:p>
          <a:p>
            <a:r>
              <a:rPr lang="en-US" dirty="0" smtClean="0">
                <a:cs typeface="ＭＳ Ｐゴシック" charset="0"/>
              </a:rPr>
              <a:t>Then our next two buildings will be built to reflect those values.</a:t>
            </a:r>
          </a:p>
          <a:p>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We devote our time and energy to what we value most.</a:t>
            </a:r>
          </a:p>
          <a:p>
            <a:r>
              <a:rPr lang="en-US" dirty="0" smtClean="0"/>
              <a:t>This weekend our youngest son John is setting up his apartment.</a:t>
            </a:r>
          </a:p>
          <a:p>
            <a:r>
              <a:rPr lang="en-US" dirty="0" smtClean="0"/>
              <a:t>Our caution? Don’t go too fast! Don’t get into debt!</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Investments that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are better than those that are </a:t>
            </a:r>
            <a:r>
              <a:rPr lang="en-US" sz="1200" i="1" kern="1200" dirty="0" smtClean="0">
                <a:solidFill>
                  <a:schemeClr val="tx1"/>
                </a:solidFill>
                <a:effectLst/>
                <a:latin typeface="+mn-lt"/>
                <a:ea typeface="+mn-ea"/>
                <a:cs typeface="+mn-cs"/>
              </a:rPr>
              <a:t>lost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hat’s the second reason you should invest in heaven?</a:t>
            </a:r>
            <a:r>
              <a:rPr lang="en-SG" dirty="0" smtClean="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If I gave you a choice of two investments—</a:t>
            </a:r>
          </a:p>
          <a:p>
            <a:r>
              <a:rPr lang="en-US" sz="1200" kern="1200" dirty="0" smtClean="0">
                <a:solidFill>
                  <a:schemeClr val="tx1"/>
                </a:solidFill>
                <a:effectLst/>
                <a:latin typeface="+mn-lt"/>
                <a:ea typeface="+mn-ea"/>
                <a:cs typeface="+mn-cs"/>
              </a:rPr>
              <a:t>• one that will be totally lost and </a:t>
            </a:r>
          </a:p>
          <a:p>
            <a:r>
              <a:rPr lang="en-US" sz="1200" kern="1200" dirty="0" smtClean="0">
                <a:solidFill>
                  <a:schemeClr val="tx1"/>
                </a:solidFill>
                <a:effectLst/>
                <a:latin typeface="+mn-lt"/>
                <a:ea typeface="+mn-ea"/>
                <a:cs typeface="+mn-cs"/>
              </a:rPr>
              <a:t>• the other that will bring dividends beyond your wildest dreams, which would you pick?</a:t>
            </a:r>
            <a:r>
              <a:rPr lang="en-SG" dirty="0" smtClean="0">
                <a:effectLst/>
              </a:rPr>
              <a:t> </a:t>
            </a:r>
          </a:p>
          <a:p>
            <a:r>
              <a:rPr lang="en-US" sz="1200" kern="1200" dirty="0" smtClean="0">
                <a:solidFill>
                  <a:schemeClr val="tx1"/>
                </a:solidFill>
                <a:effectLst/>
                <a:latin typeface="+mn-lt"/>
                <a:ea typeface="+mn-ea"/>
                <a:cs typeface="+mn-cs"/>
              </a:rPr>
              <a:t>Well, today I am going to give you exactly these choices.</a:t>
            </a:r>
            <a:r>
              <a:rPr lang="en-SG" dirty="0" smtClean="0">
                <a:effectLst/>
              </a:rPr>
              <a:t> </a:t>
            </a:r>
          </a:p>
          <a:p>
            <a:r>
              <a:rPr lang="en-SG" dirty="0" smtClean="0">
                <a:cs typeface="ＭＳ Ｐゴシック" charset="0"/>
              </a:rPr>
              <a:t>How many of you would you like me to explain an investment strategy where all you earn will be destroyed?</a:t>
            </a:r>
          </a:p>
          <a:p>
            <a:r>
              <a:rPr lang="en-SG" dirty="0" smtClean="0">
                <a:cs typeface="ＭＳ Ｐゴシック" charset="0"/>
              </a:rPr>
              <a:t>Who would like me to tell you where to invest your money so that the returns are more than you can </a:t>
            </a:r>
            <a:r>
              <a:rPr lang="en-SG" dirty="0" smtClean="0">
                <a:cs typeface="ＭＳ Ｐゴシック" charset="0"/>
              </a:rPr>
              <a:t>imagine?</a:t>
            </a:r>
            <a:endParaRPr lang="en-SG" dirty="0" smtClean="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If you see clearly, you won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self-indulgence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As a light reveals </a:t>
            </a:r>
            <a:r>
              <a:rPr lang="en-US" sz="1200" kern="1200" dirty="0" smtClean="0">
                <a:solidFill>
                  <a:schemeClr val="tx1"/>
                </a:solidFill>
                <a:effectLst/>
                <a:latin typeface="+mn-lt"/>
                <a:ea typeface="+mn-ea"/>
                <a:cs typeface="+mn-cs"/>
              </a:rPr>
              <a:t>good priorities, </a:t>
            </a:r>
            <a:r>
              <a:rPr lang="en-US" sz="1200" kern="1200" dirty="0" smtClean="0">
                <a:solidFill>
                  <a:schemeClr val="tx1"/>
                </a:solidFill>
                <a:effectLst/>
                <a:latin typeface="+mn-lt"/>
                <a:ea typeface="+mn-ea"/>
                <a:cs typeface="+mn-cs"/>
              </a:rPr>
              <a:t>so wisdom </a:t>
            </a:r>
            <a:r>
              <a:rPr lang="en-US" sz="1200" kern="1200" dirty="0" smtClean="0">
                <a:solidFill>
                  <a:schemeClr val="tx1"/>
                </a:solidFill>
                <a:effectLst/>
                <a:latin typeface="+mn-lt"/>
                <a:ea typeface="+mn-ea"/>
                <a:cs typeface="+mn-cs"/>
              </a:rPr>
              <a:t>prevents greed (6:22-23a). </a:t>
            </a:r>
          </a:p>
          <a:p>
            <a:r>
              <a:rPr lang="en-US" dirty="0" smtClean="0"/>
              <a:t>How is our eye the "lamp” of our body (6:22)? That seems like a mixed metaphor.</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eye determines the kinds of things that will impact you.</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In that sense, your eye is the “gatekeeper” to determine your priorities.</a:t>
            </a:r>
          </a:p>
          <a:p>
            <a:r>
              <a:rPr lang="en-US" dirty="0" smtClean="0"/>
              <a:t>The Bible speaks of the “lust of the eyes” in the sense that the eye affects our desires.</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What examples can we name how a good eye fills the body with light (6:22-23)?</a:t>
            </a:r>
          </a:p>
          <a:p>
            <a:r>
              <a:rPr lang="en-US" dirty="0" smtClean="0">
                <a:cs typeface="ＭＳ Ｐゴシック" charset="0"/>
              </a:rPr>
              <a:t>Positively speaking, if your eye sees the beauty of God’s creation, you will be filled with awe and praise of God and your body will move towards the Botanic Gardens!</a:t>
            </a:r>
          </a:p>
          <a:p>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same is true of those who regularly read God’s Word—it fills you with light!</a:t>
            </a:r>
            <a:r>
              <a:rPr lang="en-SG" dirty="0" smtClean="0">
                <a:effectLst/>
              </a:rPr>
              <a:t> </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However, if your eye views pornography as 65% of Christian men in the USA admitted in </a:t>
            </a:r>
            <a:r>
              <a:rPr lang="en-US" sz="1200" kern="1200" dirty="0" smtClean="0">
                <a:solidFill>
                  <a:schemeClr val="tx1"/>
                </a:solidFill>
                <a:effectLst/>
                <a:latin typeface="+mn-lt"/>
                <a:ea typeface="+mn-ea"/>
                <a:cs typeface="+mn-cs"/>
              </a:rPr>
              <a:t>April</a:t>
            </a:r>
            <a:r>
              <a:rPr lang="en-US" sz="1200" kern="1200" baseline="0" dirty="0" smtClean="0">
                <a:solidFill>
                  <a:schemeClr val="tx1"/>
                </a:solidFill>
                <a:effectLst/>
                <a:latin typeface="+mn-lt"/>
                <a:ea typeface="+mn-ea"/>
                <a:cs typeface="+mn-cs"/>
              </a:rPr>
              <a:t> 2016</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your eye will affect what your body does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One who thinks that greed is good is in real trouble (6:23b).</a:t>
            </a:r>
            <a:r>
              <a:rPr lang="en-SG" dirty="0" smtClean="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The first century Pharisees had the same problem with money that we have today—too often they, like us, saw wealth as a sign of God’s blessing, even though we know that often riches show that our sights are only on earthly things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Most people spend their money on earthly—not heavenly—things. This leads to total loss while investing in heaven brings great gain</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Investments that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are better than those that are </a:t>
            </a:r>
            <a:r>
              <a:rPr lang="en-US" sz="1200" i="1" kern="1200" dirty="0" smtClean="0">
                <a:solidFill>
                  <a:schemeClr val="tx1"/>
                </a:solidFill>
                <a:effectLst/>
                <a:latin typeface="+mn-lt"/>
                <a:ea typeface="+mn-ea"/>
                <a:cs typeface="+mn-cs"/>
              </a:rPr>
              <a:t>lost</a:t>
            </a:r>
            <a:r>
              <a:rPr lang="en-U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If you see clearly, you won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self-indulgence</a:t>
            </a:r>
            <a:r>
              <a:rPr lang="en-SG"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hat’s the third reason you should invest in heaven?</a:t>
            </a:r>
            <a:r>
              <a:rPr lang="en-SG" dirty="0" smtClean="0">
                <a:effectLst/>
              </a:rPr>
              <a:t> </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Both Jesus and wealth can’t be priority.</a:t>
            </a:r>
            <a:r>
              <a:rPr lang="en-SG" dirty="0" smtClean="0">
                <a:effectLst/>
              </a:rPr>
              <a:t> </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You can commit to only one authority (6:24a).</a:t>
            </a:r>
          </a:p>
          <a:p>
            <a:r>
              <a:rPr lang="en-US" dirty="0" smtClean="0"/>
              <a:t>What is the most valuable item that you own? That is the thing that will occupy your time.</a:t>
            </a:r>
          </a:p>
          <a:p>
            <a:r>
              <a:rPr lang="en-US" dirty="0" smtClean="0"/>
              <a:t>Note that Jesus did not say that we are the master of two things—nor did he say that we are the servant of two things. </a:t>
            </a:r>
          </a:p>
          <a:p>
            <a:r>
              <a:rPr lang="en-US" dirty="0" smtClean="0"/>
              <a:t>What Jesus said is that we are the slave of one master. Every one of us is a slave. The question is not whether we are a slave or a master. We are all slaves—but who is our master? Each of us has only one master—is it God or money?</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You can’t serve both God and money (6:24b).</a:t>
            </a:r>
          </a:p>
          <a:p>
            <a:r>
              <a:rPr lang="en-US" dirty="0" smtClean="0"/>
              <a:t>Why can’t people serve both God and money (6:24)? Shouldn't we all seek “the balanced life”? Why must we love and hate different priorities? Why can’t we love them both equally?</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When we speak of a priority, we are talking about that which is most important.</a:t>
            </a:r>
          </a:p>
          <a:p>
            <a:r>
              <a:rPr lang="en-US" dirty="0" smtClean="0"/>
              <a:t>Sometimes people say, “I know what I should do. I just need to follow my priority!” </a:t>
            </a:r>
          </a:p>
          <a:p>
            <a:r>
              <a:rPr lang="en-US" dirty="0" smtClean="0"/>
              <a:t>That’s rubbish. We all follow our priority! That’s what makes it our priority!</a:t>
            </a:r>
          </a:p>
          <a:p>
            <a:r>
              <a:rPr lang="en-US" dirty="0" smtClean="0"/>
              <a:t>What </a:t>
            </a:r>
            <a:r>
              <a:rPr lang="en-US" dirty="0" smtClean="0"/>
              <a:t>we really need is to change what we consider </a:t>
            </a:r>
            <a:r>
              <a:rPr lang="en-US" dirty="0" smtClean="0"/>
              <a:t>priority!</a:t>
            </a:r>
            <a:endParaRPr lang="en-US" dirty="0" smtClean="0"/>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So back to our original question:</a:t>
            </a:r>
            <a:r>
              <a:rPr lang="en-US" baseline="0" dirty="0" smtClean="0"/>
              <a:t> why should you invest in heaven? Instead of three answers, can I just sum up what Jesus said in a single sentence? I’ll try</a:t>
            </a:r>
            <a:r>
              <a:rPr lang="is-IS" baseline="0" smtClean="0"/>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Our priority should heavenly treasures instead of earthly treasures where we spend money only on ourselves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Investments that </a:t>
            </a:r>
            <a:r>
              <a:rPr lang="en-US" sz="1200" i="1" kern="1200" dirty="0" smtClean="0">
                <a:solidFill>
                  <a:schemeClr val="tx1"/>
                </a:solidFill>
                <a:effectLst/>
                <a:latin typeface="+mn-lt"/>
                <a:ea typeface="+mn-ea"/>
                <a:cs typeface="+mn-cs"/>
              </a:rPr>
              <a:t>last</a:t>
            </a:r>
            <a:r>
              <a:rPr lang="en-US" sz="1200" kern="1200" dirty="0" smtClean="0">
                <a:solidFill>
                  <a:schemeClr val="tx1"/>
                </a:solidFill>
                <a:effectLst/>
                <a:latin typeface="+mn-lt"/>
                <a:ea typeface="+mn-ea"/>
                <a:cs typeface="+mn-cs"/>
              </a:rPr>
              <a:t> are better than those that are </a:t>
            </a:r>
            <a:r>
              <a:rPr lang="en-US" sz="1200" i="1" kern="1200" dirty="0" smtClean="0">
                <a:solidFill>
                  <a:schemeClr val="tx1"/>
                </a:solidFill>
                <a:effectLst/>
                <a:latin typeface="+mn-lt"/>
                <a:ea typeface="+mn-ea"/>
                <a:cs typeface="+mn-cs"/>
              </a:rPr>
              <a:t>lost</a:t>
            </a:r>
            <a:r>
              <a:rPr lang="en-U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If you see clearly, you won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self-indulgence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Both Jesus and wealth can’t be priority.</a:t>
            </a:r>
            <a:r>
              <a:rPr lang="en-SG" dirty="0" smtClean="0">
                <a:effectLst/>
              </a:rPr>
              <a:t> </a:t>
            </a:r>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Mirrors all lie because they don’t show you what’s inside. Are you willing to look inside yourself? </a:t>
            </a:r>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Invest your time—shown in your schedule</a:t>
            </a:r>
            <a:r>
              <a:rPr lang="en-SG" sz="1200" kern="1200" dirty="0" smtClean="0">
                <a:solidFill>
                  <a:schemeClr val="tx1"/>
                </a:solidFill>
                <a:effectLst/>
                <a:latin typeface="+mn-lt"/>
                <a:ea typeface="+mn-ea"/>
                <a:cs typeface="+mn-cs"/>
              </a:rPr>
              <a:t>.</a:t>
            </a:r>
          </a:p>
          <a:p>
            <a:r>
              <a:rPr lang="en-SG" dirty="0" smtClean="0">
                <a:cs typeface="ＭＳ Ｐゴシック" charset="0"/>
              </a:rPr>
              <a:t>Who have you not made time for in this assembly?</a:t>
            </a:r>
          </a:p>
          <a:p>
            <a:r>
              <a:rPr lang="en-SG" dirty="0" smtClean="0">
                <a:cs typeface="ＭＳ Ｐゴシック" charset="0"/>
              </a:rPr>
              <a:t>Take the initiative to take that person to lunch this week.</a:t>
            </a:r>
          </a:p>
          <a:p>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Invest your talents—shown in your service.</a:t>
            </a:r>
          </a:p>
          <a:p>
            <a:r>
              <a:rPr lang="en-US" dirty="0" smtClean="0"/>
              <a:t>What ability do you have that you are holding back from using for the Lord?</a:t>
            </a:r>
          </a:p>
          <a:p>
            <a:r>
              <a:rPr lang="en-US" dirty="0" smtClean="0"/>
              <a:t>Surely you can count money. Maybe God is calling you to become our next treasurer.</a:t>
            </a:r>
          </a:p>
          <a:p>
            <a:r>
              <a:rPr lang="en-US" dirty="0" smtClean="0"/>
              <a:t>Surely you can shake people’s hands at the door. Maybe God is telling you to be a greeter.</a:t>
            </a:r>
          </a:p>
          <a:p>
            <a:r>
              <a:rPr lang="en-US" dirty="0" smtClean="0"/>
              <a:t>Surely you can pray with us before the service. Maybe God is telling you to join us at 3:30 for prayer.</a:t>
            </a:r>
          </a:p>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Invest your treasure—shown in your giving.</a:t>
            </a:r>
          </a:p>
          <a:p>
            <a:r>
              <a:rPr lang="en-US" dirty="0" smtClean="0">
                <a:cs typeface="ＭＳ Ｐゴシック" charset="0"/>
              </a:rPr>
              <a:t>Pray that the things of this world lose their attraction to you so that it’s not hard to part with your money.</a:t>
            </a:r>
          </a:p>
          <a:p>
            <a:r>
              <a:rPr lang="en-US" dirty="0" smtClean="0">
                <a:cs typeface="ＭＳ Ｐゴシック" charset="0"/>
              </a:rPr>
              <a:t>Pray that you will give what God wants you to give—not what you want to give!</a:t>
            </a:r>
          </a:p>
          <a:p>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mtClean="0"/>
              <a:t>Years </a:t>
            </a:r>
            <a:r>
              <a:rPr lang="en-US" dirty="0" smtClean="0"/>
              <a:t>ago a boat storeowner opened up his store one morning and discovered that someone had broken into the store overnight. However, nothing was stolen—but all the price tags were switched! A cheap rope was priced at $10,000 and an expensive outboard motor cost only $1.49.  A water ski that normally cost $250 was only $7 and a $20,000 boat was now priced at $20!</a:t>
            </a:r>
          </a:p>
          <a:p>
            <a:r>
              <a:rPr lang="en-US" dirty="0" smtClean="0"/>
              <a:t>You think that sounds strange? Years ago an enemy of God broke into our world and switched the values of things even more important.  People who are priceless in God’s eyes were reduced to nothing while eternal investments sent to heaven in advance were cheapened through ridicule as a stupid use of money. Yet, all along, God has told us where true value lies—in him, in his Word, and in people made in his image.</a:t>
            </a: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Now if you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accustomed to going to church, you may be thinking,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Yep, I knew it. Another pastor talking about money again. Undoubtedly he does this every week!</a:t>
            </a:r>
            <a:r>
              <a:rPr lang="ru-RU"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8</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mn-lt"/>
                <a:ea typeface="+mn-ea"/>
                <a:cs typeface="+mn-cs"/>
              </a:rPr>
              <a:t>Actually, I am just going through what Jesus said in his Sermon on the Mount. </a:t>
            </a:r>
            <a:endParaRPr lang="en-US" sz="1200" kern="1200" dirty="0" smtClean="0">
              <a:solidFill>
                <a:schemeClr val="tx1"/>
              </a:solidFill>
              <a:effectLst/>
              <a:latin typeface="Arial" pitchFamily="-112"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This is the most famous sermon ever preached</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91289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33365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20051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726982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366612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81759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609803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4504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432857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59645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780020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071578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535263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76819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198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953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91203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32495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0958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2601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6620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54206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326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32382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56452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57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823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345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24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700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015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572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111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249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838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01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15638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9837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08019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94677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9913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43254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1180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08126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80924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5676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9367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1B1C73D-6F8D-D042-B047-2E8FFD3A25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4693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D3D1FB1-3EB2-8E42-9B72-4B3CA464AD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4975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047A2F2-762C-FB47-A2A0-EF85D05239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0758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5B72B44-31D2-7A41-A5BB-F29B9E8380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361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6B754D9-20A8-D440-8EF9-C3936DB883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4990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3D8B989-B35C-D846-83AE-2FE34BAB5D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46423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E78BD07-D6A6-8447-9C03-C18FB5543AC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2016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097A3DF-A9AF-8A41-9601-CE30E234CC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3018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DB27E7B-88A9-914B-9067-6FE947B2A5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36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DDDE92B-E219-194D-94AB-DF934BAED3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56468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7CC9641-D873-CE4F-9BD0-F50C9D11E2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5344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999DC38-6BC3-4849-8356-036CF0585C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47869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7852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58858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23521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770398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30990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751705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8171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50835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3072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981771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ea typeface="ＭＳ Ｐゴシック"/>
                <a:cs typeface="ＭＳ Ｐゴシック"/>
              </a:rPr>
              <a:pPr>
                <a:def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567407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06881250"/>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5758014"/>
      </p:ext>
    </p:extLst>
  </p:cSld>
  <p:clrMapOvr>
    <a:masterClrMapping/>
  </p:clrMapOvr>
  <p:transition xmlns:p14="http://schemas.microsoft.com/office/powerpoint/2010/mai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36169999"/>
      </p:ext>
    </p:extLst>
  </p:cSld>
  <p:clrMapOvr>
    <a:masterClrMapping/>
  </p:clrMapOvr>
  <p:transition xmlns:p14="http://schemas.microsoft.com/office/powerpoint/2010/mai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59536515"/>
      </p:ext>
    </p:extLst>
  </p:cSld>
  <p:clrMapOvr>
    <a:masterClrMapping/>
  </p:clrMapOvr>
  <p:transition xmlns:p14="http://schemas.microsoft.com/office/powerpoint/2010/mai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53226800"/>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00911490"/>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26005809"/>
      </p:ext>
    </p:extLst>
  </p:cSld>
  <p:clrMapOvr>
    <a:masterClrMapping/>
  </p:clrMapOvr>
  <p:transition xmlns:p14="http://schemas.microsoft.com/office/powerpoint/2010/mai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34425497"/>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88483729"/>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7860007"/>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1544043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3" Type="http://schemas.openxmlformats.org/officeDocument/2006/relationships/image" Target="../media/image3.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8.xml"/><Relationship Id="rId13" Type="http://schemas.openxmlformats.org/officeDocument/2006/relationships/image" Target="../media/image4.pn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020108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40DB43A0-EC8F-0B4A-ACD4-6B792E57F4DC}"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368070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F0966001-D558-4146-9E68-C454F3843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664823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586441EB-B7B6-D543-83BD-CA0D5169F94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5922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72096C09-E015-2E45-8D86-C8FB6AB080CD}" type="slidenum">
              <a:rPr lang="en-US" smtClean="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mtClean="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7304093"/>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26" charset="0"/>
          <a:ea typeface="ＭＳ Ｐゴシック" charset="0"/>
        </a:defRPr>
      </a:lvl2pPr>
      <a:lvl3pPr algn="ctr" rtl="0" fontAlgn="base">
        <a:spcBef>
          <a:spcPct val="0"/>
        </a:spcBef>
        <a:spcAft>
          <a:spcPct val="0"/>
        </a:spcAft>
        <a:defRPr sz="4400">
          <a:solidFill>
            <a:schemeClr val="tx2"/>
          </a:solidFill>
          <a:latin typeface="26" charset="0"/>
          <a:ea typeface="ＭＳ Ｐゴシック" charset="0"/>
        </a:defRPr>
      </a:lvl3pPr>
      <a:lvl4pPr algn="ctr" rtl="0" fontAlgn="base">
        <a:spcBef>
          <a:spcPct val="0"/>
        </a:spcBef>
        <a:spcAft>
          <a:spcPct val="0"/>
        </a:spcAft>
        <a:defRPr sz="4400">
          <a:solidFill>
            <a:schemeClr val="tx2"/>
          </a:solidFill>
          <a:latin typeface="26" charset="0"/>
          <a:ea typeface="ＭＳ Ｐゴシック" charset="0"/>
        </a:defRPr>
      </a:lvl4pPr>
      <a:lvl5pPr algn="ctr" rtl="0" fontAlgn="base">
        <a:spcBef>
          <a:spcPct val="0"/>
        </a:spcBef>
        <a:spcAft>
          <a:spcPct val="0"/>
        </a:spcAft>
        <a:defRPr sz="4400">
          <a:solidFill>
            <a:schemeClr val="tx2"/>
          </a:solidFill>
          <a:latin typeface="26" charset="0"/>
          <a:ea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defRPr/>
            </a:pPr>
            <a:endParaRPr lang="en-US">
              <a:solidFill>
                <a:srgbClr val="000000"/>
              </a:solidFill>
              <a:latin typeface="Tahoma"/>
              <a:ea typeface="ＭＳ Ｐゴシック" charset="0"/>
              <a:cs typeface="ＭＳ Ｐゴシック" charset="0"/>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defRPr/>
            </a:pPr>
            <a:endParaRPr lang="en-US">
              <a:solidFill>
                <a:srgbClr val="000000"/>
              </a:solidFill>
              <a:latin typeface="Tahoma"/>
              <a:ea typeface="ＭＳ Ｐゴシック" charset="0"/>
              <a:cs typeface="ＭＳ Ｐゴシック" charset="0"/>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defRPr/>
            </a:pPr>
            <a:fld id="{807F9DF9-8CC9-2F4A-B98C-E70A2EDCC6AE}" type="slidenum">
              <a:rPr lang="en-US">
                <a:solidFill>
                  <a:srgbClr val="000000"/>
                </a:solidFill>
                <a:latin typeface="Tahoma"/>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38248409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673A5920-463F-8A4B-AB2E-5D90C1B9769B}"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55902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7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1" Type="http://schemas.openxmlformats.org/officeDocument/2006/relationships/slideLayout" Target="../slideLayouts/slideLayout7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9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79"/>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6:19-24</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460"/>
            <a:ext cx="9120187" cy="3277909"/>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The Best Return on Your Investments</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Mount of Beatitudes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46548"/>
            <a:ext cx="9144000" cy="5511452"/>
          </a:xfrm>
          <a:prstGeom prst="rect">
            <a:avLst/>
          </a:prstGeom>
        </p:spPr>
      </p:pic>
    </p:spTree>
    <p:extLst>
      <p:ext uri="{BB962C8B-B14F-4D97-AF65-F5344CB8AC3E}">
        <p14:creationId xmlns:p14="http://schemas.microsoft.com/office/powerpoint/2010/main" val="3611547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540"/>
            <a:ext cx="9163385" cy="6872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23728" y="4293097"/>
            <a:ext cx="4608513" cy="576064"/>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2800" b="1" dirty="0" smtClean="0">
                <a:effectLst>
                  <a:glow rad="127000">
                    <a:schemeClr val="tx1"/>
                  </a:glow>
                </a:effectLst>
                <a:latin typeface="Arial" charset="0"/>
                <a:ea typeface="ＭＳ Ｐゴシック" charset="0"/>
                <a:cs typeface="ＭＳ Ｐゴシック" charset="0"/>
              </a:rPr>
              <a:t>Mount of Beatitudes</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5536" y="1196752"/>
            <a:ext cx="2304256" cy="100811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Sea of Galilee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220072" y="-27384"/>
            <a:ext cx="2016224" cy="9217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Peter</a:t>
            </a:r>
            <a:r>
              <a:rPr lang="uk-UA"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s House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7092280" y="-27384"/>
            <a:ext cx="2160240"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Synagogue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043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006"/>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362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Sermon on the Mount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1978181"/>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Pharisee Teaching (Matthew 5)</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77544" y="4179514"/>
            <a:ext cx="4466456" cy="1948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Pharisee Practice (Matthew 6)</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4354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Parallel Structure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GIVING</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(1-4)</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PRAYER</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(5-15)</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spc="-100" dirty="0" smtClean="0">
                <a:solidFill>
                  <a:srgbClr val="000090"/>
                </a:solidFill>
                <a:latin typeface="Helvetica Neue Black Condensed"/>
                <a:ea typeface="ＭＳ Ｐゴシック" charset="0"/>
                <a:cs typeface="Helvetica Neue Black Condensed"/>
              </a:rPr>
              <a:t>FASTING</a:t>
            </a:r>
            <a:br>
              <a:rPr lang="en-US" sz="4800" spc="-100" dirty="0" smtClean="0">
                <a:solidFill>
                  <a:srgbClr val="000090"/>
                </a:solidFill>
                <a:latin typeface="Helvetica Neue Black Condensed"/>
                <a:ea typeface="ＭＳ Ｐゴシック" charset="0"/>
                <a:cs typeface="Helvetica Neue Black Condensed"/>
              </a:rPr>
            </a:br>
            <a:r>
              <a:rPr lang="en-US" sz="4800" spc="-100" dirty="0" smtClean="0">
                <a:solidFill>
                  <a:srgbClr val="000090"/>
                </a:solidFill>
                <a:latin typeface="Helvetica Neue Black Condensed"/>
                <a:ea typeface="ＭＳ Ｐゴシック" charset="0"/>
                <a:cs typeface="Helvetica Neue Black Condensed"/>
              </a:rPr>
              <a:t>(16-18)</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Hypocrites (2)</a:t>
            </a:r>
            <a:endParaRPr lang="en-US" sz="2800" b="1" dirty="0">
              <a:solidFill>
                <a:srgbClr val="FFFFFF"/>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042942"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Hypocrites (5)</a:t>
            </a:r>
            <a:endParaRPr lang="en-US" sz="2800" b="1" dirty="0">
              <a:solidFill>
                <a:srgbClr val="FFFFFF"/>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069487"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Hypocrites (16)</a:t>
            </a:r>
            <a:endParaRPr lang="en-US" sz="2800" b="1" dirty="0">
              <a:solidFill>
                <a:srgbClr val="FFFFFF"/>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Human </a:t>
            </a:r>
            <a:br>
              <a:rPr lang="en-US" sz="2800" b="1" dirty="0" smtClean="0">
                <a:solidFill>
                  <a:srgbClr val="FFFFFF"/>
                </a:solidFill>
                <a:latin typeface="Arial" charset="0"/>
                <a:ea typeface="ＭＳ Ｐゴシック" charset="0"/>
                <a:cs typeface="ＭＳ Ｐゴシック" charset="0"/>
              </a:rPr>
            </a:br>
            <a:r>
              <a:rPr lang="en-US" sz="2800" b="1" dirty="0" smtClean="0">
                <a:solidFill>
                  <a:srgbClr val="FFFFFF"/>
                </a:solidFill>
                <a:latin typeface="Arial" charset="0"/>
                <a:ea typeface="ＭＳ Ｐゴシック" charset="0"/>
                <a:cs typeface="ＭＳ Ｐゴシック" charset="0"/>
              </a:rPr>
              <a:t>Reward (2)</a:t>
            </a:r>
            <a:endParaRPr lang="en-US" sz="2800" b="1" dirty="0">
              <a:solidFill>
                <a:srgbClr val="FFFFFF"/>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042942"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latin typeface="Arial" charset="0"/>
                <a:ea typeface="ＭＳ Ｐゴシック" charset="0"/>
                <a:cs typeface="ＭＳ Ｐゴシック" charset="0"/>
              </a:rPr>
              <a:t>Human </a:t>
            </a:r>
            <a:br>
              <a:rPr lang="en-US" sz="2800" b="1" dirty="0">
                <a:solidFill>
                  <a:srgbClr val="FFFFFF"/>
                </a:solidFill>
                <a:latin typeface="Arial" charset="0"/>
                <a:ea typeface="ＭＳ Ｐゴシック" charset="0"/>
                <a:cs typeface="ＭＳ Ｐゴシック" charset="0"/>
              </a:rPr>
            </a:br>
            <a:r>
              <a:rPr lang="en-US" sz="2800" b="1" dirty="0" smtClean="0">
                <a:solidFill>
                  <a:srgbClr val="FFFFFF"/>
                </a:solidFill>
                <a:latin typeface="Arial" charset="0"/>
                <a:ea typeface="ＭＳ Ｐゴシック" charset="0"/>
                <a:cs typeface="ＭＳ Ｐゴシック" charset="0"/>
              </a:rPr>
              <a:t>Reward (5)</a:t>
            </a:r>
            <a:endParaRPr lang="en-US" sz="2800" b="1" dirty="0">
              <a:solidFill>
                <a:srgbClr val="FFFFFF"/>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069487"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latin typeface="Arial" charset="0"/>
                <a:ea typeface="ＭＳ Ｐゴシック" charset="0"/>
                <a:cs typeface="ＭＳ Ｐゴシック" charset="0"/>
              </a:rPr>
              <a:t>Human </a:t>
            </a:r>
            <a:br>
              <a:rPr lang="en-US" sz="2800" b="1" dirty="0">
                <a:solidFill>
                  <a:srgbClr val="FFFFFF"/>
                </a:solidFill>
                <a:latin typeface="Arial" charset="0"/>
                <a:ea typeface="ＭＳ Ｐゴシック" charset="0"/>
                <a:cs typeface="ＭＳ Ｐゴシック" charset="0"/>
              </a:rPr>
            </a:br>
            <a:r>
              <a:rPr lang="en-US" sz="2800" b="1" dirty="0" smtClean="0">
                <a:solidFill>
                  <a:srgbClr val="FFFFFF"/>
                </a:solidFill>
                <a:latin typeface="Arial" charset="0"/>
                <a:ea typeface="ＭＳ Ｐゴシック" charset="0"/>
                <a:cs typeface="ＭＳ Ｐゴシック" charset="0"/>
              </a:rPr>
              <a:t>Reward (16)</a:t>
            </a:r>
            <a:endParaRPr lang="en-US" sz="2800" b="1" dirty="0">
              <a:solidFill>
                <a:srgbClr val="FFFFFF"/>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latin typeface="Arial" charset="0"/>
                <a:ea typeface="ＭＳ Ｐゴシック" charset="0"/>
                <a:cs typeface="ＭＳ Ｐゴシック" charset="0"/>
              </a:rPr>
              <a:t>Secret (4)</a:t>
            </a:r>
            <a:endParaRPr lang="en-US" sz="2800" b="1" dirty="0">
              <a:solidFill>
                <a:srgbClr val="FFFF00"/>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42942"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Secret </a:t>
            </a:r>
            <a:r>
              <a:rPr lang="en-US" sz="2800" b="1" dirty="0" smtClean="0">
                <a:solidFill>
                  <a:srgbClr val="FFFF00"/>
                </a:solidFill>
                <a:latin typeface="Arial" charset="0"/>
                <a:ea typeface="ＭＳ Ｐゴシック" charset="0"/>
                <a:cs typeface="ＭＳ Ｐゴシック" charset="0"/>
              </a:rPr>
              <a:t>(</a:t>
            </a:r>
            <a:r>
              <a:rPr lang="en-US" sz="2800" b="1" dirty="0">
                <a:solidFill>
                  <a:srgbClr val="FFFF00"/>
                </a:solidFill>
                <a:latin typeface="Arial" charset="0"/>
                <a:ea typeface="ＭＳ Ｐゴシック" charset="0"/>
                <a:cs typeface="ＭＳ Ｐゴシック" charset="0"/>
              </a:rPr>
              <a:t>6</a:t>
            </a:r>
            <a:r>
              <a:rPr lang="en-US" sz="2800" b="1" dirty="0" smtClean="0">
                <a:solidFill>
                  <a:srgbClr val="FFFF00"/>
                </a:solidFill>
                <a:latin typeface="Arial" charset="0"/>
                <a:ea typeface="ＭＳ Ｐゴシック" charset="0"/>
                <a:cs typeface="ＭＳ Ｐゴシック" charset="0"/>
              </a:rPr>
              <a:t>)</a:t>
            </a:r>
            <a:endParaRPr lang="en-US" sz="2800" b="1" dirty="0">
              <a:solidFill>
                <a:srgbClr val="FFFF00"/>
              </a:solidFill>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6069487"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Secret </a:t>
            </a:r>
            <a:r>
              <a:rPr lang="en-US" sz="2800" b="1" dirty="0" smtClean="0">
                <a:solidFill>
                  <a:srgbClr val="FFFF00"/>
                </a:solidFill>
                <a:latin typeface="Arial" charset="0"/>
                <a:ea typeface="ＭＳ Ｐゴシック" charset="0"/>
                <a:cs typeface="ＭＳ Ｐゴシック" charset="0"/>
              </a:rPr>
              <a:t>(18)</a:t>
            </a:r>
            <a:endParaRPr lang="en-US" sz="2800" b="1" dirty="0">
              <a:solidFill>
                <a:srgbClr val="FFFF00"/>
              </a:solidFill>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Father sees (4)</a:t>
            </a:r>
            <a:endParaRPr lang="en-US" sz="2800" b="1" dirty="0">
              <a:solidFill>
                <a:srgbClr val="FFFFFF"/>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3042942"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latin typeface="Arial" charset="0"/>
                <a:ea typeface="ＭＳ Ｐゴシック" charset="0"/>
                <a:cs typeface="ＭＳ Ｐゴシック" charset="0"/>
              </a:rPr>
              <a:t>Father sees (6, 8)</a:t>
            </a:r>
            <a:endParaRPr lang="en-US" sz="2800" b="1" dirty="0">
              <a:solidFill>
                <a:srgbClr val="FFFFFF"/>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6069487"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latin typeface="Arial" charset="0"/>
                <a:ea typeface="ＭＳ Ｐゴシック" charset="0"/>
                <a:cs typeface="ＭＳ Ｐゴシック" charset="0"/>
              </a:rPr>
              <a:t>Father sees</a:t>
            </a:r>
            <a:r>
              <a:rPr lang="en-US" sz="2800" b="1" dirty="0" smtClean="0">
                <a:solidFill>
                  <a:srgbClr val="FFFFFF"/>
                </a:solidFill>
                <a:latin typeface="Arial" charset="0"/>
                <a:ea typeface="ＭＳ Ｐゴシック" charset="0"/>
                <a:cs typeface="ＭＳ Ｐゴシック" charset="0"/>
              </a:rPr>
              <a:t> (18)</a:t>
            </a:r>
            <a:endParaRPr lang="en-US" sz="2800" b="1" dirty="0">
              <a:solidFill>
                <a:srgbClr val="FFFFFF"/>
              </a:solidFill>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57522"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00"/>
                </a:solidFill>
                <a:latin typeface="Arial" charset="0"/>
                <a:ea typeface="ＭＳ Ｐゴシック" charset="0"/>
                <a:cs typeface="ＭＳ Ｐゴシック" charset="0"/>
              </a:rPr>
              <a:t>Public show (1-2)</a:t>
            </a:r>
            <a:endParaRPr lang="en-US" sz="2800" b="1" dirty="0">
              <a:solidFill>
                <a:srgbClr val="FFFF00"/>
              </a:solidFill>
              <a:latin typeface="Arial" charset="0"/>
              <a:ea typeface="ＭＳ Ｐゴシック" charset="0"/>
              <a:cs typeface="ＭＳ Ｐゴシック" charset="0"/>
            </a:endParaRPr>
          </a:p>
        </p:txBody>
      </p:sp>
      <p:sp>
        <p:nvSpPr>
          <p:cNvPr id="23" name="Rectangle 2"/>
          <p:cNvSpPr txBox="1">
            <a:spLocks noChangeArrowheads="1"/>
          </p:cNvSpPr>
          <p:nvPr/>
        </p:nvSpPr>
        <p:spPr bwMode="auto">
          <a:xfrm>
            <a:off x="2953192"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Public show </a:t>
            </a:r>
            <a:r>
              <a:rPr lang="en-US" sz="2800" b="1" dirty="0" smtClean="0">
                <a:solidFill>
                  <a:srgbClr val="FFFF00"/>
                </a:solidFill>
                <a:latin typeface="Arial" charset="0"/>
                <a:ea typeface="ＭＳ Ｐゴシック" charset="0"/>
                <a:cs typeface="ＭＳ Ｐゴシック" charset="0"/>
              </a:rPr>
              <a:t>(5)</a:t>
            </a:r>
            <a:endParaRPr lang="en-US" sz="2800" b="1" dirty="0">
              <a:solidFill>
                <a:srgbClr val="FFFF00"/>
              </a:solidFill>
              <a:latin typeface="Arial" charset="0"/>
              <a:ea typeface="ＭＳ Ｐゴシック" charset="0"/>
              <a:cs typeface="ＭＳ Ｐゴシック"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00"/>
                </a:solidFill>
                <a:latin typeface="Arial" charset="0"/>
                <a:ea typeface="ＭＳ Ｐゴシック" charset="0"/>
                <a:cs typeface="ＭＳ Ｐゴシック" charset="0"/>
              </a:rPr>
              <a:t>Public show </a:t>
            </a:r>
            <a:r>
              <a:rPr lang="en-US" sz="2800" b="1" dirty="0" smtClean="0">
                <a:solidFill>
                  <a:srgbClr val="FFFF00"/>
                </a:solidFill>
                <a:latin typeface="Arial" charset="0"/>
                <a:ea typeface="ＭＳ Ｐゴシック" charset="0"/>
                <a:cs typeface="ＭＳ Ｐゴシック" charset="0"/>
              </a:rPr>
              <a:t>(16)</a:t>
            </a:r>
            <a:endParaRPr lang="en-US" sz="2800" b="1"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19364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Investments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55600"/>
            <a:ext cx="9144000" cy="6144768"/>
          </a:xfrm>
          <a:prstGeom prst="rect">
            <a:avLst/>
          </a:prstGeom>
        </p:spPr>
      </p:pic>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723900"/>
            <a:ext cx="8153400" cy="6134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76530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Why should you invest in </a:t>
            </a:r>
            <a:r>
              <a:rPr lang="en-US" sz="6600" b="1" dirty="0" smtClean="0">
                <a:solidFill>
                  <a:srgbClr val="000090"/>
                </a:solidFill>
                <a:effectLst>
                  <a:glow rad="127000">
                    <a:schemeClr val="bg1"/>
                  </a:glow>
                </a:effectLst>
                <a:latin typeface="Arial" charset="0"/>
                <a:ea typeface="ＭＳ Ｐゴシック" charset="0"/>
                <a:cs typeface="ＭＳ Ｐゴシック" charset="0"/>
              </a:rPr>
              <a:t>heaven?</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565288">
            <a:off x="-586737" y="2324471"/>
            <a:ext cx="10714512" cy="1765300"/>
          </a:xfrm>
          <a:prstGeom prst="rect">
            <a:avLst/>
          </a:prstGeom>
          <a:solidFill>
            <a:srgbClr val="FF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latin typeface="Arial" charset="0"/>
                <a:ea typeface="ＭＳ Ｐゴシック" charset="0"/>
                <a:cs typeface="ＭＳ Ｐゴシック" charset="0"/>
              </a:rPr>
              <a:t>3 reasons</a:t>
            </a:r>
            <a:endParaRPr lang="en-US" sz="80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333999"/>
            <a:ext cx="9143999" cy="1579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Matthew 6:19-24</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7987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36461" y="153382"/>
            <a:ext cx="5607537" cy="2152156"/>
          </a:xfrm>
          <a:effectLst/>
          <a:extLst/>
        </p:spPr>
        <p:txBody>
          <a:bodyPr/>
          <a:lstStyle/>
          <a:p>
            <a:pPr marL="625475" indent="-625475" algn="l">
              <a:defRPr/>
            </a:pPr>
            <a:r>
              <a:rPr lang="en-US" b="1" dirty="0">
                <a:solidFill>
                  <a:schemeClr val="tx2"/>
                </a:solidFill>
                <a:effectLst>
                  <a:glow rad="127000">
                    <a:schemeClr val="bg1"/>
                  </a:glow>
                </a:effectLst>
                <a:latin typeface="Arial" charset="0"/>
                <a:ea typeface="ＭＳ Ｐゴシック" charset="0"/>
                <a:cs typeface="ＭＳ Ｐゴシック" charset="0"/>
              </a:rPr>
              <a:t>I.	Pursuing </a:t>
            </a:r>
            <a:r>
              <a:rPr lang="en-US" b="1" dirty="0">
                <a:solidFill>
                  <a:srgbClr val="0000FF"/>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reward makes sense (6:19-21). </a:t>
            </a:r>
          </a:p>
        </p:txBody>
      </p:sp>
    </p:spTree>
    <p:extLst>
      <p:ext uri="{BB962C8B-B14F-4D97-AF65-F5344CB8AC3E}">
        <p14:creationId xmlns:p14="http://schemas.microsoft.com/office/powerpoint/2010/main" val="2961267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606057"/>
            <a:ext cx="9147553" cy="60373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443840"/>
          </a:xfrm>
          <a:solidFill>
            <a:schemeClr val="tx1"/>
          </a:solidFill>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Do </a:t>
            </a:r>
            <a:r>
              <a:rPr lang="en-US" sz="3600" b="1" dirty="0">
                <a:solidFill>
                  <a:srgbClr val="FFFF00"/>
                </a:solidFill>
                <a:effectLst>
                  <a:glow rad="127000">
                    <a:schemeClr val="tx1"/>
                  </a:glow>
                </a:effectLst>
                <a:latin typeface="Arial" charset="0"/>
                <a:ea typeface="ＭＳ Ｐゴシック" charset="0"/>
                <a:cs typeface="ＭＳ Ｐゴシック" charset="0"/>
              </a:rPr>
              <a:t>not store up for yourselves treasures on earth</a:t>
            </a:r>
            <a:r>
              <a:rPr lang="en-US" sz="3600" b="1" dirty="0">
                <a:effectLst>
                  <a:glow rad="127000">
                    <a:schemeClr val="tx1"/>
                  </a:glow>
                </a:effectLst>
                <a:latin typeface="Arial" charset="0"/>
                <a:ea typeface="ＭＳ Ｐゴシック" charset="0"/>
                <a:cs typeface="ＭＳ Ｐゴシック" charset="0"/>
              </a:rPr>
              <a:t>, where moth and rust destroy, and where thieves break in and </a:t>
            </a:r>
            <a:r>
              <a:rPr lang="en-US" sz="3600" b="1" dirty="0" smtClean="0">
                <a:effectLst>
                  <a:glow rad="127000">
                    <a:schemeClr val="tx1"/>
                  </a:glow>
                </a:effectLst>
                <a:latin typeface="Arial" charset="0"/>
                <a:ea typeface="ＭＳ Ｐゴシック" charset="0"/>
                <a:cs typeface="ＭＳ Ｐゴシック" charset="0"/>
              </a:rPr>
              <a:t>steal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(6:19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3859780"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Investing</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4308" y="2731516"/>
            <a:ext cx="6182331" cy="4126484"/>
          </a:xfrm>
          <a:prstGeom prst="rect">
            <a:avLst/>
          </a:prstGeom>
        </p:spPr>
      </p:pic>
      <p:pic>
        <p:nvPicPr>
          <p:cNvPr id="5" name="Picture 4"/>
          <p:cNvPicPr>
            <a:picLocks noChangeAspect="1"/>
          </p:cNvPicPr>
          <p:nvPr/>
        </p:nvPicPr>
        <p:blipFill>
          <a:blip r:embed="rId4"/>
          <a:stretch>
            <a:fillRect/>
          </a:stretch>
        </p:blipFill>
        <p:spPr>
          <a:xfrm>
            <a:off x="3859779" y="1"/>
            <a:ext cx="5410504" cy="3376154"/>
          </a:xfrm>
          <a:prstGeom prst="rect">
            <a:avLst/>
          </a:prstGeom>
        </p:spPr>
      </p:pic>
    </p:spTree>
    <p:extLst>
      <p:ext uri="{BB962C8B-B14F-4D97-AF65-F5344CB8AC3E}">
        <p14:creationId xmlns:p14="http://schemas.microsoft.com/office/powerpoint/2010/main" val="2245897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09978"/>
            <a:ext cx="9177966" cy="6118644"/>
          </a:xfrm>
          <a:prstGeom prst="rect">
            <a:avLst/>
          </a:prstGeom>
        </p:spPr>
      </p:pic>
      <p:sp>
        <p:nvSpPr>
          <p:cNvPr id="900098" name="Rectangle 2"/>
          <p:cNvSpPr>
            <a:spLocks noGrp="1" noChangeArrowheads="1"/>
          </p:cNvSpPr>
          <p:nvPr>
            <p:ph type="ctrTitle"/>
          </p:nvPr>
        </p:nvSpPr>
        <p:spPr>
          <a:xfrm>
            <a:off x="0" y="42428"/>
            <a:ext cx="9144000" cy="1246705"/>
          </a:xfrm>
          <a:solidFill>
            <a:schemeClr val="tx1"/>
          </a:solidFill>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Everyone is looking for the best </a:t>
            </a:r>
            <a:r>
              <a:rPr lang="en-US" sz="4000" b="1" dirty="0" smtClean="0">
                <a:effectLst>
                  <a:glow rad="127000">
                    <a:schemeClr val="tx1"/>
                  </a:glow>
                </a:effectLst>
                <a:latin typeface="Arial" charset="0"/>
                <a:ea typeface="ＭＳ Ｐゴシック" charset="0"/>
                <a:cs typeface="ＭＳ Ｐゴシック" charset="0"/>
              </a:rPr>
              <a:t>investments.</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606057"/>
            <a:ext cx="9147553" cy="60373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443840"/>
          </a:xfrm>
          <a:solidFill>
            <a:schemeClr val="tx1"/>
          </a:solidFill>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store up for yourselves treasures on earth, </a:t>
            </a:r>
            <a:r>
              <a:rPr lang="en-US" sz="3600" b="1" dirty="0">
                <a:solidFill>
                  <a:srgbClr val="FFFF00"/>
                </a:solidFill>
                <a:effectLst>
                  <a:glow rad="127000">
                    <a:schemeClr val="tx1"/>
                  </a:glow>
                </a:effectLst>
                <a:latin typeface="Arial" charset="0"/>
                <a:ea typeface="ＭＳ Ｐゴシック" charset="0"/>
                <a:cs typeface="ＭＳ Ｐゴシック" charset="0"/>
              </a:rPr>
              <a:t>where moth and rust destroy, and where thieves break in and </a:t>
            </a:r>
            <a:r>
              <a:rPr lang="en-US" sz="3600" b="1" dirty="0" smtClean="0">
                <a:solidFill>
                  <a:srgbClr val="FFFF00"/>
                </a:solidFill>
                <a:effectLst>
                  <a:glow rad="127000">
                    <a:schemeClr val="tx1"/>
                  </a:glow>
                </a:effectLst>
                <a:latin typeface="Arial" charset="0"/>
                <a:ea typeface="ＭＳ Ｐゴシック" charset="0"/>
                <a:cs typeface="ＭＳ Ｐゴシック" charset="0"/>
              </a:rPr>
              <a:t>steal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(6:19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0968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09912" y="3008078"/>
            <a:ext cx="4905487" cy="36594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77801"/>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Earthly things don</a:t>
            </a:r>
            <a:r>
              <a:rPr lang="uk-UA"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last.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2473309"/>
            <a:ext cx="5029409" cy="3017645"/>
          </a:xfrm>
          <a:prstGeom prst="rect">
            <a:avLst/>
          </a:prstGeom>
        </p:spPr>
      </p:pic>
    </p:spTree>
    <p:extLst>
      <p:ext uri="{BB962C8B-B14F-4D97-AF65-F5344CB8AC3E}">
        <p14:creationId xmlns:p14="http://schemas.microsoft.com/office/powerpoint/2010/main" val="2861313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9618" name="Picture 2" descr="Flowers 005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9091" b="4674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9619" name="Rectangle 3"/>
          <p:cNvSpPr>
            <a:spLocks noGrp="1" noChangeArrowheads="1"/>
          </p:cNvSpPr>
          <p:nvPr>
            <p:ph type="ctrTitle"/>
          </p:nvPr>
        </p:nvSpPr>
        <p:spPr>
          <a:xfrm>
            <a:off x="1143000" y="304800"/>
            <a:ext cx="7086600" cy="838200"/>
          </a:xfrm>
          <a:effectLst/>
        </p:spPr>
        <p:txBody>
          <a:bodyPr/>
          <a:lstStyle/>
          <a:p>
            <a:r>
              <a:rPr lang="en-US" sz="6000" b="1" u="sng">
                <a:effectLst>
                  <a:glow rad="228600">
                    <a:schemeClr val="bg1"/>
                  </a:glow>
                </a:effectLst>
                <a:latin typeface="Arial" charset="0"/>
              </a:rPr>
              <a:t>What is eternal?</a:t>
            </a:r>
            <a:endParaRPr lang="en-US" sz="5400" b="1">
              <a:effectLst>
                <a:glow rad="228600">
                  <a:schemeClr val="bg1"/>
                </a:glow>
              </a:effectLst>
              <a:latin typeface="Arial" charset="0"/>
            </a:endParaRPr>
          </a:p>
        </p:txBody>
      </p:sp>
      <p:sp>
        <p:nvSpPr>
          <p:cNvPr id="239620" name="Rectangle 4"/>
          <p:cNvSpPr>
            <a:spLocks noGrp="1" noChangeArrowheads="1"/>
          </p:cNvSpPr>
          <p:nvPr>
            <p:ph type="subTitle" idx="1"/>
          </p:nvPr>
        </p:nvSpPr>
        <p:spPr>
          <a:xfrm>
            <a:off x="1371600" y="1371600"/>
            <a:ext cx="6934200" cy="2971800"/>
          </a:xfrm>
          <a:effectLst/>
        </p:spPr>
        <p:txBody>
          <a:bodyPr/>
          <a:lstStyle/>
          <a:p>
            <a:pPr marL="609600" indent="-609600">
              <a:buFont typeface="Arial" charset="0"/>
              <a:buAutoNum type="arabicPeriod"/>
            </a:pPr>
            <a:r>
              <a:rPr lang="en-US" sz="5400" b="1" dirty="0" smtClean="0">
                <a:solidFill>
                  <a:schemeClr val="tx2"/>
                </a:solidFill>
                <a:effectLst>
                  <a:glow rad="228600">
                    <a:schemeClr val="bg1"/>
                  </a:glow>
                </a:effectLst>
                <a:latin typeface="Arial" charset="0"/>
              </a:rPr>
              <a:t> God</a:t>
            </a:r>
            <a:endParaRPr lang="en-US" sz="5400" b="1" dirty="0">
              <a:solidFill>
                <a:schemeClr val="tx2"/>
              </a:solidFill>
              <a:effectLst>
                <a:glow rad="228600">
                  <a:schemeClr val="bg1"/>
                </a:glow>
              </a:effectLst>
              <a:latin typeface="Arial" charset="0"/>
            </a:endParaRPr>
          </a:p>
          <a:p>
            <a:pPr marL="609600" indent="-609600">
              <a:buFont typeface="Arial" charset="0"/>
              <a:buAutoNum type="arabicPeriod"/>
            </a:pPr>
            <a:r>
              <a:rPr lang="en-US" sz="5400" b="1" dirty="0" smtClean="0">
                <a:solidFill>
                  <a:schemeClr val="tx2"/>
                </a:solidFill>
                <a:effectLst>
                  <a:glow rad="228600">
                    <a:schemeClr val="bg1"/>
                  </a:glow>
                </a:effectLst>
                <a:latin typeface="Arial" charset="0"/>
              </a:rPr>
              <a:t> God</a:t>
            </a:r>
            <a:r>
              <a:rPr lang="uk-UA" altLang="ja-JP" sz="5400" b="1" dirty="0" smtClean="0">
                <a:solidFill>
                  <a:schemeClr val="tx2"/>
                </a:solidFill>
                <a:effectLst>
                  <a:glow rad="228600">
                    <a:schemeClr val="bg1"/>
                  </a:glow>
                </a:effectLst>
                <a:latin typeface="Arial"/>
              </a:rPr>
              <a:t>'</a:t>
            </a:r>
            <a:r>
              <a:rPr lang="en-US" sz="5400" b="1" dirty="0" smtClean="0">
                <a:solidFill>
                  <a:schemeClr val="tx2"/>
                </a:solidFill>
                <a:effectLst>
                  <a:glow rad="228600">
                    <a:schemeClr val="bg1"/>
                  </a:glow>
                </a:effectLst>
                <a:latin typeface="Arial" charset="0"/>
              </a:rPr>
              <a:t>s </a:t>
            </a:r>
            <a:r>
              <a:rPr lang="en-US" sz="5400" b="1" dirty="0">
                <a:solidFill>
                  <a:schemeClr val="tx2"/>
                </a:solidFill>
                <a:effectLst>
                  <a:glow rad="228600">
                    <a:schemeClr val="bg1"/>
                  </a:glow>
                </a:effectLst>
                <a:latin typeface="Arial" charset="0"/>
              </a:rPr>
              <a:t>Word</a:t>
            </a:r>
          </a:p>
          <a:p>
            <a:pPr marL="609600" indent="-609600">
              <a:buFont typeface="Arial" charset="0"/>
              <a:buAutoNum type="arabicPeriod"/>
            </a:pPr>
            <a:r>
              <a:rPr lang="en-US" sz="5400" b="1" dirty="0" smtClean="0">
                <a:solidFill>
                  <a:schemeClr val="tx2"/>
                </a:solidFill>
                <a:effectLst>
                  <a:glow rad="228600">
                    <a:schemeClr val="bg1"/>
                  </a:glow>
                </a:effectLst>
                <a:latin typeface="Arial" charset="0"/>
              </a:rPr>
              <a:t> Souls </a:t>
            </a:r>
            <a:r>
              <a:rPr lang="en-US" sz="5400" b="1" dirty="0">
                <a:solidFill>
                  <a:schemeClr val="tx2"/>
                </a:solidFill>
                <a:effectLst>
                  <a:glow rad="228600">
                    <a:schemeClr val="bg1"/>
                  </a:glow>
                </a:effectLst>
                <a:latin typeface="Arial" charset="0"/>
              </a:rPr>
              <a:t>of People</a:t>
            </a:r>
          </a:p>
        </p:txBody>
      </p:sp>
    </p:spTree>
    <p:extLst>
      <p:ext uri="{BB962C8B-B14F-4D97-AF65-F5344CB8AC3E}">
        <p14:creationId xmlns:p14="http://schemas.microsoft.com/office/powerpoint/2010/main" val="361121050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7880" y="527161"/>
            <a:ext cx="7718942" cy="748360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6720" y="184473"/>
            <a:ext cx="6249166" cy="1080120"/>
          </a:xfrm>
          <a:ln w="38100" cmpd="sng">
            <a:solidFill>
              <a:schemeClr val="tx1"/>
            </a:solidFill>
          </a:ln>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INVESTMENTS, INC.</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TextBox 2"/>
          <p:cNvSpPr txBox="1">
            <a:spLocks noChangeArrowheads="1"/>
          </p:cNvSpPr>
          <p:nvPr/>
        </p:nvSpPr>
        <p:spPr bwMode="auto">
          <a:xfrm>
            <a:off x="-11906" y="1356608"/>
            <a:ext cx="9144000" cy="1077218"/>
          </a:xfrm>
          <a:prstGeom prst="rect">
            <a:avLst/>
          </a:prstGeom>
          <a:solidFill>
            <a:schemeClr val="bg1"/>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ru-RU" sz="3200" b="1" dirty="0" smtClean="0">
                <a:solidFill>
                  <a:srgbClr val="000000"/>
                </a:solidFill>
                <a:latin typeface="Arial"/>
                <a:cs typeface="Arial"/>
              </a:rPr>
              <a:t>"</a:t>
            </a:r>
            <a:r>
              <a:rPr lang="en-US" sz="3200" b="1" dirty="0" smtClean="0">
                <a:solidFill>
                  <a:srgbClr val="000000"/>
                </a:solidFill>
                <a:latin typeface="Arial"/>
                <a:cs typeface="Arial"/>
              </a:rPr>
              <a:t>We</a:t>
            </a:r>
            <a:r>
              <a:rPr lang="uk-UA" sz="3200" b="1" dirty="0" smtClean="0">
                <a:solidFill>
                  <a:srgbClr val="000000"/>
                </a:solidFill>
                <a:latin typeface="Arial"/>
                <a:cs typeface="Arial"/>
              </a:rPr>
              <a:t>'</a:t>
            </a:r>
            <a:r>
              <a:rPr lang="en-US" sz="3200" b="1" dirty="0" smtClean="0">
                <a:solidFill>
                  <a:srgbClr val="000000"/>
                </a:solidFill>
                <a:latin typeface="Arial"/>
                <a:cs typeface="Arial"/>
              </a:rPr>
              <a:t>re expecting stocks to rally, </a:t>
            </a:r>
            <a:br>
              <a:rPr lang="en-US" sz="3200" b="1" dirty="0" smtClean="0">
                <a:solidFill>
                  <a:srgbClr val="000000"/>
                </a:solidFill>
                <a:latin typeface="Arial"/>
                <a:cs typeface="Arial"/>
              </a:rPr>
            </a:br>
            <a:r>
              <a:rPr lang="en-US" sz="3200" b="1" dirty="0" smtClean="0">
                <a:solidFill>
                  <a:srgbClr val="000000"/>
                </a:solidFill>
                <a:latin typeface="Arial"/>
                <a:cs typeface="Arial"/>
              </a:rPr>
              <a:t>but we don</a:t>
            </a:r>
            <a:r>
              <a:rPr lang="uk-UA" sz="3200" b="1" dirty="0" smtClean="0">
                <a:solidFill>
                  <a:srgbClr val="000000"/>
                </a:solidFill>
                <a:latin typeface="Arial"/>
                <a:cs typeface="Arial"/>
              </a:rPr>
              <a:t>'</a:t>
            </a:r>
            <a:r>
              <a:rPr lang="en-US" sz="3200" b="1" dirty="0" smtClean="0">
                <a:solidFill>
                  <a:srgbClr val="000000"/>
                </a:solidFill>
                <a:latin typeface="Arial"/>
                <a:cs typeface="Arial"/>
              </a:rPr>
              <a:t>t know which ones and when.</a:t>
            </a:r>
            <a:r>
              <a:rPr lang="ru-RU" sz="3200" b="1" dirty="0" smtClean="0">
                <a:solidFill>
                  <a:srgbClr val="000000"/>
                </a:solidFill>
                <a:latin typeface="Arial"/>
                <a:cs typeface="Arial"/>
              </a:rPr>
              <a:t>"</a:t>
            </a:r>
            <a:endParaRPr lang="en-US" sz="3200" b="1" dirty="0">
              <a:solidFill>
                <a:srgbClr val="000000"/>
              </a:solidFill>
              <a:latin typeface="Arial"/>
              <a:cs typeface="Arial"/>
            </a:endParaRPr>
          </a:p>
        </p:txBody>
      </p:sp>
    </p:spTree>
    <p:extLst>
      <p:ext uri="{BB962C8B-B14F-4D97-AF65-F5344CB8AC3E}">
        <p14:creationId xmlns:p14="http://schemas.microsoft.com/office/powerpoint/2010/main" val="38093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973224"/>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Silverware can be stolen.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04139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766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store up for yourselves treasures in heaven, where moth and rust do not destroy, and where thieves do not break in and </a:t>
            </a:r>
            <a:r>
              <a:rPr lang="en-US" sz="3600" b="1" dirty="0" smtClean="0">
                <a:effectLst>
                  <a:glow rad="127000">
                    <a:schemeClr val="tx1"/>
                  </a:glow>
                </a:effectLst>
                <a:latin typeface="Arial" charset="0"/>
                <a:ea typeface="ＭＳ Ｐゴシック" charset="0"/>
                <a:cs typeface="ＭＳ Ｐゴシック" charset="0"/>
              </a:rPr>
              <a:t>steal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(6:20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99302"/>
            <a:ext cx="9144000" cy="1398367"/>
          </a:xfrm>
          <a:effectLst>
            <a:outerShdw blurRad="63500" dist="35921" dir="2700000" algn="ctr" rotWithShape="0">
              <a:schemeClr val="tx2">
                <a:alpha val="74998"/>
              </a:schemeClr>
            </a:outerShdw>
          </a:effectLst>
          <a:extLst/>
        </p:spPr>
        <p:txBody>
          <a:bodyPr/>
          <a:lstStyle/>
          <a:p>
            <a:pPr>
              <a:defRPr/>
            </a:pPr>
            <a:r>
              <a:rPr lang="en-US" sz="3200" b="1" dirty="0" smtClean="0">
                <a:effectLst>
                  <a:glow rad="127000">
                    <a:schemeClr val="tx1"/>
                  </a:glow>
                </a:effectLst>
                <a:latin typeface="Arial" charset="0"/>
                <a:ea typeface="ＭＳ Ｐゴシック" charset="0"/>
                <a:cs typeface="ＭＳ Ｐゴシック" charset="0"/>
              </a:rPr>
              <a:t>Our faith determines our destination.</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Our actions determine our eternal rewards.</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89026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defTabSz="914400" fontAlgn="base">
              <a:spcBef>
                <a:spcPct val="20000"/>
              </a:spcBef>
              <a:spcAft>
                <a:spcPct val="0"/>
              </a:spcAft>
              <a:buFont typeface="Wingdings" charset="0"/>
              <a:buNone/>
              <a:defRPr/>
            </a:pPr>
            <a:r>
              <a:rPr lang="en-US" sz="3200" b="1" i="1">
                <a:solidFill>
                  <a:srgbClr val="000000"/>
                </a:solidFill>
                <a:latin typeface="Arial" charset="0"/>
                <a:ea typeface="ヒラギノ角ゴ Pro W3" charset="0"/>
                <a:cs typeface="ヒラギノ角ゴ Pro W3" charset="0"/>
              </a:rPr>
              <a:t>Is this a judgment to determine </a:t>
            </a:r>
            <a:r>
              <a:rPr lang="en-US" sz="3200" b="1" i="1" u="sng">
                <a:solidFill>
                  <a:srgbClr val="000000"/>
                </a:solidFill>
                <a:latin typeface="Arial" charset="0"/>
                <a:ea typeface="ヒラギノ角ゴ Pro W3" charset="0"/>
                <a:cs typeface="ヒラギノ角ゴ Pro W3" charset="0"/>
              </a:rPr>
              <a:t>salvation</a:t>
            </a:r>
            <a:r>
              <a:rPr lang="en-US" sz="3200" b="1" i="1">
                <a:solidFill>
                  <a:srgbClr val="000000"/>
                </a:solidFill>
                <a:latin typeface="Arial" charset="0"/>
                <a:ea typeface="ヒラギノ角ゴ Pro W3" charset="0"/>
                <a:cs typeface="ヒラギノ角ゴ Pro W3" charset="0"/>
              </a:rPr>
              <a:t>?</a:t>
            </a:r>
          </a:p>
          <a:p>
            <a:pPr defTabSz="914400" fontAlgn="base">
              <a:spcBef>
                <a:spcPct val="20000"/>
              </a:spcBef>
              <a:spcAft>
                <a:spcPct val="0"/>
              </a:spcAft>
              <a:buFont typeface="Wingdings" charset="0"/>
              <a:buNone/>
              <a:defRPr/>
            </a:pPr>
            <a:endParaRPr lang="en-US" sz="3200" b="1" i="1">
              <a:solidFill>
                <a:srgbClr val="000000"/>
              </a:solidFill>
              <a:latin typeface="Arial" charset="0"/>
              <a:ea typeface="ヒラギノ角ゴ Pro W3" charset="0"/>
              <a:cs typeface="ヒラギノ角ゴ Pro W3" charset="0"/>
            </a:endParaRPr>
          </a:p>
          <a:p>
            <a:pPr defTabSz="914400" fontAlgn="base">
              <a:spcBef>
                <a:spcPct val="20000"/>
              </a:spcBef>
              <a:spcAft>
                <a:spcPct val="0"/>
              </a:spcAft>
              <a:buFont typeface="Wingdings" charset="0"/>
              <a:buNone/>
              <a:defRPr/>
            </a:pPr>
            <a:r>
              <a:rPr lang="en-US" sz="3200" b="1" i="1">
                <a:solidFill>
                  <a:srgbClr val="000000"/>
                </a:solidFill>
                <a:latin typeface="Arial" charset="0"/>
                <a:ea typeface="ヒラギノ角ゴ Pro W3" charset="0"/>
                <a:cs typeface="ヒラギノ角ゴ Pro W3" charset="0"/>
              </a:rPr>
              <a:t>Or is it to </a:t>
            </a:r>
            <a:r>
              <a:rPr lang="en-US" sz="3200" b="1" i="1" u="sng">
                <a:solidFill>
                  <a:srgbClr val="000000"/>
                </a:solidFill>
                <a:latin typeface="Arial" charset="0"/>
                <a:ea typeface="ヒラギノ角ゴ Pro W3" charset="0"/>
                <a:cs typeface="ヒラギノ角ゴ Pro W3" charset="0"/>
              </a:rPr>
              <a:t>reward</a:t>
            </a:r>
            <a:r>
              <a:rPr lang="en-US" sz="3200" b="1" i="1">
                <a:solidFill>
                  <a:srgbClr val="000000"/>
                </a:solidFill>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5949325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a:extLst>
              <a:ext uri="{28A0092B-C50C-407E-A947-70E740481C1C}">
                <a14:useLocalDpi xmlns:a14="http://schemas.microsoft.com/office/drawing/2010/main" val="0"/>
              </a:ext>
            </a:extLst>
          </a:blip>
          <a:srcRect l="8165" t="-24" r="2946" b="3929"/>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defTabSz="914400" eaLnBrk="1" hangingPunct="1">
              <a:defRPr/>
            </a:pPr>
            <a:r>
              <a:rPr lang="ru-RU"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So </a:t>
            </a:r>
            <a:r>
              <a:rPr lang="en-US" sz="2000" b="1" dirty="0">
                <a:solidFill>
                  <a:srgbClr val="FFFFFF"/>
                </a:solidFill>
                <a:latin typeface="Arial" charset="0"/>
                <a:ea typeface="ＭＳ Ｐゴシック" charset="0"/>
                <a:cs typeface="ＭＳ Ｐゴシック" charset="0"/>
              </a:rPr>
              <a:t>we make it our goal to please him, whether we are at home in the body or away from it.  </a:t>
            </a:r>
            <a:r>
              <a:rPr lang="en-US" sz="2000" b="1" baseline="30000" dirty="0" smtClean="0">
                <a:solidFill>
                  <a:srgbClr val="FFFFFF"/>
                </a:solidFill>
                <a:latin typeface="Arial" charset="0"/>
                <a:ea typeface="ＭＳ Ｐゴシック" charset="0"/>
                <a:cs typeface="ＭＳ Ｐゴシック" charset="0"/>
              </a:rPr>
              <a:t>10</a:t>
            </a:r>
            <a:r>
              <a:rPr lang="en-US" sz="2000" b="1" dirty="0" smtClean="0">
                <a:solidFill>
                  <a:srgbClr val="FFFFFF"/>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a:t>
            </a:r>
            <a:r>
              <a:rPr lang="en-US" sz="2000" b="1" dirty="0" smtClean="0">
                <a:solidFill>
                  <a:srgbClr val="FFFF00"/>
                </a:solidFill>
                <a:latin typeface="Arial" charset="0"/>
                <a:ea typeface="ＭＳ Ｐゴシック" charset="0"/>
                <a:cs typeface="ＭＳ Ｐゴシック" charset="0"/>
              </a:rPr>
              <a:t>[bema] of </a:t>
            </a:r>
            <a:r>
              <a:rPr lang="en-US" sz="2000" b="1" dirty="0">
                <a:solidFill>
                  <a:srgbClr val="FFFF00"/>
                </a:solidFill>
                <a:latin typeface="Arial" charset="0"/>
                <a:ea typeface="ＭＳ Ｐゴシック" charset="0"/>
                <a:cs typeface="ＭＳ Ｐゴシック" charset="0"/>
              </a:rPr>
              <a:t>Christ</a:t>
            </a:r>
            <a:r>
              <a:rPr lang="en-US" sz="2000" b="1" dirty="0">
                <a:solidFill>
                  <a:srgbClr val="FFFFFF"/>
                </a:solidFill>
                <a:latin typeface="Arial" charset="0"/>
                <a:ea typeface="ＭＳ Ｐゴシック" charset="0"/>
                <a:cs typeface="ＭＳ Ｐゴシック" charset="0"/>
              </a:rPr>
              <a:t>, that each one may receive what is due him for the things done while in the body, whether good or </a:t>
            </a:r>
            <a:r>
              <a:rPr lang="en-US" sz="2000" b="1" dirty="0" smtClean="0">
                <a:solidFill>
                  <a:srgbClr val="FFFFFF"/>
                </a:solidFill>
                <a:latin typeface="Arial" charset="0"/>
                <a:ea typeface="ＭＳ Ｐゴシック" charset="0"/>
                <a:cs typeface="ＭＳ Ｐゴシック" charset="0"/>
              </a:rPr>
              <a:t>bad</a:t>
            </a:r>
            <a:r>
              <a:rPr lang="ru-RU" sz="2000" b="1" dirty="0" smtClean="0">
                <a:solidFill>
                  <a:srgbClr val="FFFFFF"/>
                </a:solidFill>
                <a:latin typeface="Arial" charset="0"/>
                <a:ea typeface="ＭＳ Ｐゴシック" charset="0"/>
                <a:cs typeface="ＭＳ Ｐゴシック" charset="0"/>
              </a:rPr>
              <a:t>"</a:t>
            </a:r>
            <a:r>
              <a:rPr lang="en-US" sz="2000" b="1" dirty="0" smtClean="0">
                <a:solidFill>
                  <a:srgbClr val="FFFFFF"/>
                </a:solidFill>
                <a:latin typeface="Arial" charset="0"/>
                <a:ea typeface="ＭＳ Ｐゴシック" charset="0"/>
                <a:cs typeface="ＭＳ Ｐゴシック" charset="0"/>
              </a:rPr>
              <a:t> (2 Cor. 5:9-10 NIV).</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228333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a:lum bright="20000"/>
            <a:extLst>
              <a:ext uri="{28A0092B-C50C-407E-A947-70E740481C1C}">
                <a14:useLocalDpi xmlns:a14="http://schemas.microsoft.com/office/drawing/2010/main" val="0"/>
              </a:ext>
            </a:extLst>
          </a:blip>
          <a:srcRect l="17133" t="713" r="4262" b="52975"/>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ru-RU"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 </a:t>
            </a:r>
            <a:r>
              <a:rPr lang="en-US" altLang="ja-JP" sz="4000" b="1" i="1" dirty="0">
                <a:latin typeface="Arial" charset="0"/>
                <a:ea typeface="ＭＳ Ｐゴシック" charset="0"/>
                <a:cs typeface="ＭＳ Ｐゴシック" charset="0"/>
              </a:rPr>
              <a:t>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a:t>
            </a:r>
            <a:r>
              <a:rPr lang="en-US" altLang="ja-JP" sz="4000" b="1" i="1" dirty="0" smtClean="0">
                <a:latin typeface="Arial" charset="0"/>
                <a:ea typeface="ＭＳ Ｐゴシック" charset="0"/>
                <a:cs typeface="ＭＳ Ｐゴシック" charset="0"/>
              </a:rPr>
              <a:t>man</a:t>
            </a:r>
            <a:r>
              <a:rPr lang="uk-UA"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s work</a:t>
            </a:r>
            <a:r>
              <a:rPr lang="ru-RU" altLang="ja-JP" sz="4000" b="1" i="1" dirty="0" smtClean="0">
                <a:latin typeface="Arial" charset="0"/>
                <a:ea typeface="ＭＳ Ｐゴシック" charset="0"/>
                <a:cs typeface="ＭＳ Ｐゴシック" charset="0"/>
              </a:rPr>
              <a:t>"</a:t>
            </a:r>
            <a:r>
              <a:rPr lang="en-US" altLang="ja-JP" sz="4000" b="1" i="1" dirty="0" smtClean="0">
                <a:latin typeface="Arial" charset="0"/>
                <a:ea typeface="ＭＳ Ｐゴシック" charset="0"/>
                <a:cs typeface="ＭＳ Ｐゴシック" charset="0"/>
              </a:rPr>
              <a:t> </a:t>
            </a:r>
            <a:r>
              <a:rPr lang="en-US" altLang="ja-JP" sz="4000" b="1" i="1" dirty="0">
                <a:latin typeface="Arial" charset="0"/>
                <a:ea typeface="ＭＳ Ｐゴシック" charset="0"/>
                <a:cs typeface="ＭＳ Ｐゴシック" charset="0"/>
              </a:rPr>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000"/>
                </a:solidFill>
                <a:latin typeface="Arial"/>
                <a:cs typeface="Arial"/>
              </a:rPr>
              <a:t>76</a:t>
            </a:r>
            <a:endParaRPr lang="en-US">
              <a:solidFill>
                <a:srgbClr val="000000"/>
              </a:solidFill>
              <a:latin typeface="Arial"/>
              <a:cs typeface="Arial"/>
            </a:endParaRPr>
          </a:p>
        </p:txBody>
      </p:sp>
      <p:sp>
        <p:nvSpPr>
          <p:cNvPr id="2" name="TextBox 1"/>
          <p:cNvSpPr txBox="1"/>
          <p:nvPr/>
        </p:nvSpPr>
        <p:spPr>
          <a:xfrm>
            <a:off x="6152230" y="750039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429669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3999" cy="14484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Who wants to invest their money in things that will </a:t>
            </a:r>
            <a:r>
              <a:rPr lang="en-US" b="1" dirty="0" smtClean="0">
                <a:solidFill>
                  <a:schemeClr val="tx2"/>
                </a:solidFill>
                <a:effectLst>
                  <a:glow rad="127000">
                    <a:schemeClr val="bg1"/>
                  </a:glow>
                </a:effectLst>
                <a:latin typeface="Arial" charset="0"/>
                <a:ea typeface="ＭＳ Ｐゴシック" charset="0"/>
                <a:cs typeface="ＭＳ Ｐゴシック" charset="0"/>
              </a:rPr>
              <a:t>fail?</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4000"/>
            <a:ext cx="9144000" cy="5334000"/>
          </a:xfrm>
          <a:prstGeom prst="rect">
            <a:avLst/>
          </a:prstGeom>
        </p:spPr>
      </p:pic>
    </p:spTree>
    <p:extLst>
      <p:ext uri="{BB962C8B-B14F-4D97-AF65-F5344CB8AC3E}">
        <p14:creationId xmlns:p14="http://schemas.microsoft.com/office/powerpoint/2010/main" val="24772494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smtClean="0"/>
              <a:t>Lasting Building Materials (3:12a)</a:t>
            </a:r>
          </a:p>
        </p:txBody>
      </p:sp>
      <p:sp>
        <p:nvSpPr>
          <p:cNvPr id="20483" name="Rectangle 3"/>
          <p:cNvSpPr>
            <a:spLocks noGrp="1" noChangeArrowheads="1"/>
          </p:cNvSpPr>
          <p:nvPr>
            <p:ph type="subTitle" idx="1"/>
          </p:nvPr>
        </p:nvSpPr>
        <p:spPr>
          <a:xfrm>
            <a:off x="0" y="5255466"/>
            <a:ext cx="9144000" cy="609600"/>
          </a:xfrm>
          <a:solidFill>
            <a:schemeClr val="hlink"/>
          </a:solidFill>
        </p:spPr>
        <p:txBody>
          <a:bodyPr/>
          <a:lstStyle/>
          <a:p>
            <a:pPr eaLnBrk="1" hangingPunct="1">
              <a:defRPr/>
            </a:pPr>
            <a:r>
              <a:rPr lang="en-US" b="1" i="0" dirty="0" smtClean="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a:extLst/>
        </p:spPr>
        <p:txBody>
          <a:bodyPr/>
          <a:lstStyle/>
          <a:p>
            <a:pPr algn="ctr" defTabSz="914400" fontAlgn="base">
              <a:spcBef>
                <a:spcPct val="20000"/>
              </a:spcBef>
              <a:spcAft>
                <a:spcPct val="0"/>
              </a:spcAft>
              <a:buClr>
                <a:srgbClr val="800040"/>
              </a:buClr>
              <a:buFont typeface="Wingdings" charset="0"/>
              <a:buNone/>
              <a:defRPr/>
            </a:pPr>
            <a:r>
              <a:rPr lang="en-US" sz="3200" b="1" dirty="0" smtClean="0">
                <a:solidFill>
                  <a:srgbClr val="000000"/>
                </a:solidFill>
                <a:latin typeface="Tahoma" charset="0"/>
                <a:ea typeface="ＭＳ Ｐゴシック" charset="0"/>
                <a:cs typeface="ＭＳ Ｐゴシック" charset="0"/>
              </a:rPr>
              <a:t>Gold</a:t>
            </a:r>
            <a:endParaRPr lang="en-US" sz="3200" b="1" dirty="0">
              <a:solidFill>
                <a:srgbClr val="000000"/>
              </a:solidFill>
              <a:latin typeface="Tahoma" charset="0"/>
              <a:ea typeface="ＭＳ Ｐゴシック" charset="0"/>
              <a:cs typeface="ＭＳ Ｐゴシック"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a:extLst/>
        </p:spPr>
        <p:txBody>
          <a:bodyPr/>
          <a:lstStyle/>
          <a:p>
            <a:pPr algn="ctr" defTabSz="914400" fontAlgn="base">
              <a:spcBef>
                <a:spcPct val="20000"/>
              </a:spcBef>
              <a:spcAft>
                <a:spcPct val="0"/>
              </a:spcAft>
              <a:buClr>
                <a:srgbClr val="800040"/>
              </a:buClr>
              <a:buFont typeface="Wingdings" charset="0"/>
              <a:buNone/>
              <a:defRPr/>
            </a:pPr>
            <a:r>
              <a:rPr lang="en-US" sz="3200" b="1" dirty="0" smtClean="0">
                <a:solidFill>
                  <a:srgbClr val="000000"/>
                </a:solidFill>
                <a:latin typeface="Tahoma" charset="0"/>
                <a:ea typeface="ＭＳ Ｐゴシック" charset="0"/>
                <a:cs typeface="ＭＳ Ｐゴシック" charset="0"/>
              </a:rPr>
              <a:t>Jewels</a:t>
            </a:r>
            <a:endParaRPr lang="en-US" sz="3200" b="1" dirty="0">
              <a:solidFill>
                <a:srgbClr val="000000"/>
              </a:solidFill>
              <a:latin typeface="Tahoma" charset="0"/>
              <a:ea typeface="ＭＳ Ｐゴシック" charset="0"/>
              <a:cs typeface="ＭＳ Ｐゴシック"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a:extLst/>
        </p:spPr>
        <p:txBody>
          <a:bodyPr/>
          <a:lstStyle/>
          <a:p>
            <a:pPr algn="ctr" defTabSz="914400" fontAlgn="base">
              <a:spcBef>
                <a:spcPct val="20000"/>
              </a:spcBef>
              <a:spcAft>
                <a:spcPct val="0"/>
              </a:spcAft>
              <a:buClr>
                <a:srgbClr val="800040"/>
              </a:buClr>
              <a:buFont typeface="Wingdings" charset="0"/>
              <a:buNone/>
              <a:defRPr/>
            </a:pPr>
            <a:r>
              <a:rPr lang="en-US" sz="3200" b="1" dirty="0" smtClean="0">
                <a:solidFill>
                  <a:srgbClr val="000000"/>
                </a:solidFill>
                <a:latin typeface="Tahoma" charset="0"/>
                <a:ea typeface="ＭＳ Ｐゴシック" charset="0"/>
                <a:cs typeface="ＭＳ Ｐゴシック" charset="0"/>
              </a:rPr>
              <a:t>Silver</a:t>
            </a:r>
            <a:endParaRPr lang="en-US" sz="3200" b="1" dirty="0">
              <a:solidFill>
                <a:srgbClr val="000000"/>
              </a:solidFill>
              <a:latin typeface="Tahoma" charset="0"/>
              <a:ea typeface="ＭＳ Ｐゴシック" charset="0"/>
              <a:cs typeface="ＭＳ Ｐゴシック"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smtClean="0">
                <a:solidFill>
                  <a:srgbClr val="000000"/>
                </a:solidFill>
                <a:latin typeface="Tahoma" charset="0"/>
              </a:rPr>
              <a:t>Adapted from Charles R. Swindoll. </a:t>
            </a:r>
            <a:r>
              <a:rPr lang="en-US" altLang="ja-JP" sz="1400" dirty="0" smtClean="0">
                <a:solidFill>
                  <a:srgbClr val="000000"/>
                </a:solidFill>
                <a:latin typeface="Tahoma" charset="0"/>
              </a:rPr>
              <a:t>"Spiritual Gifts Study Guide" (IFL, 1983), 7</a:t>
            </a:r>
            <a:endParaRPr lang="en-US" sz="1400" dirty="0" smtClean="0">
              <a:solidFill>
                <a:srgbClr val="000000"/>
              </a:solidFill>
              <a:latin typeface="Tahoma" charset="0"/>
            </a:endParaRPr>
          </a:p>
        </p:txBody>
      </p:sp>
    </p:spTree>
    <p:extLst>
      <p:ext uri="{BB962C8B-B14F-4D97-AF65-F5344CB8AC3E}">
        <p14:creationId xmlns:p14="http://schemas.microsoft.com/office/powerpoint/2010/main" val="718088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anim calcmode="lin" valueType="num">
                                      <p:cBhvr>
                                        <p:cTn id="9"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8"/>
                                        </p:tgtEl>
                                        <p:attrNameLst>
                                          <p:attrName>style.visibility</p:attrName>
                                        </p:attrNameLst>
                                      </p:cBhvr>
                                      <p:to>
                                        <p:strVal val="visible"/>
                                      </p:to>
                                    </p:set>
                                    <p:anim calcmode="lin" valueType="num">
                                      <p:cBhvr>
                                        <p:cTn id="15" dur="1000" fill="hold"/>
                                        <p:tgtEl>
                                          <p:spTgt spid="20488"/>
                                        </p:tgtEl>
                                        <p:attrNameLst>
                                          <p:attrName>ppt_w</p:attrName>
                                        </p:attrNameLst>
                                      </p:cBhvr>
                                      <p:tavLst>
                                        <p:tav tm="0">
                                          <p:val>
                                            <p:fltVal val="0"/>
                                          </p:val>
                                        </p:tav>
                                        <p:tav tm="100000">
                                          <p:val>
                                            <p:strVal val="#ppt_w"/>
                                          </p:val>
                                        </p:tav>
                                      </p:tavLst>
                                    </p:anim>
                                    <p:anim calcmode="lin" valueType="num">
                                      <p:cBhvr>
                                        <p:cTn id="16" dur="1000" fill="hold"/>
                                        <p:tgtEl>
                                          <p:spTgt spid="20488"/>
                                        </p:tgtEl>
                                        <p:attrNameLst>
                                          <p:attrName>ppt_h</p:attrName>
                                        </p:attrNameLst>
                                      </p:cBhvr>
                                      <p:tavLst>
                                        <p:tav tm="0">
                                          <p:val>
                                            <p:fltVal val="0"/>
                                          </p:val>
                                        </p:tav>
                                        <p:tav tm="100000">
                                          <p:val>
                                            <p:strVal val="#ppt_h"/>
                                          </p:val>
                                        </p:tav>
                                      </p:tavLst>
                                    </p:anim>
                                    <p:anim calcmode="lin" valueType="num">
                                      <p:cBhvr>
                                        <p:cTn id="17"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 calcmode="lin" valueType="num">
                                      <p:cBhvr>
                                        <p:cTn id="23" dur="1000" fill="hold"/>
                                        <p:tgtEl>
                                          <p:spTgt spid="20487"/>
                                        </p:tgtEl>
                                        <p:attrNameLst>
                                          <p:attrName>ppt_w</p:attrName>
                                        </p:attrNameLst>
                                      </p:cBhvr>
                                      <p:tavLst>
                                        <p:tav tm="0">
                                          <p:val>
                                            <p:fltVal val="0"/>
                                          </p:val>
                                        </p:tav>
                                        <p:tav tm="100000">
                                          <p:val>
                                            <p:strVal val="#ppt_w"/>
                                          </p:val>
                                        </p:tav>
                                      </p:tavLst>
                                    </p:anim>
                                    <p:anim calcmode="lin" valueType="num">
                                      <p:cBhvr>
                                        <p:cTn id="24" dur="1000" fill="hold"/>
                                        <p:tgtEl>
                                          <p:spTgt spid="20487"/>
                                        </p:tgtEl>
                                        <p:attrNameLst>
                                          <p:attrName>ppt_h</p:attrName>
                                        </p:attrNameLst>
                                      </p:cBhvr>
                                      <p:tavLst>
                                        <p:tav tm="0">
                                          <p:val>
                                            <p:fltVal val="0"/>
                                          </p:val>
                                        </p:tav>
                                        <p:tav tm="100000">
                                          <p:val>
                                            <p:strVal val="#ppt_h"/>
                                          </p:val>
                                        </p:tav>
                                      </p:tavLst>
                                    </p:anim>
                                    <p:anim calcmode="lin" valueType="num">
                                      <p:cBhvr>
                                        <p:cTn id="25"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0489"/>
                                        </p:tgtEl>
                                        <p:attrNameLst>
                                          <p:attrName>style.visibility</p:attrName>
                                        </p:attrNameLst>
                                      </p:cBhvr>
                                      <p:to>
                                        <p:strVal val="visible"/>
                                      </p:to>
                                    </p:set>
                                    <p:anim calcmode="lin" valueType="num">
                                      <p:cBhvr>
                                        <p:cTn id="31" dur="1000" fill="hold"/>
                                        <p:tgtEl>
                                          <p:spTgt spid="20489"/>
                                        </p:tgtEl>
                                        <p:attrNameLst>
                                          <p:attrName>ppt_w</p:attrName>
                                        </p:attrNameLst>
                                      </p:cBhvr>
                                      <p:tavLst>
                                        <p:tav tm="0">
                                          <p:val>
                                            <p:fltVal val="0"/>
                                          </p:val>
                                        </p:tav>
                                        <p:tav tm="100000">
                                          <p:val>
                                            <p:strVal val="#ppt_w"/>
                                          </p:val>
                                        </p:tav>
                                      </p:tavLst>
                                    </p:anim>
                                    <p:anim calcmode="lin" valueType="num">
                                      <p:cBhvr>
                                        <p:cTn id="32" dur="1000" fill="hold"/>
                                        <p:tgtEl>
                                          <p:spTgt spid="20489"/>
                                        </p:tgtEl>
                                        <p:attrNameLst>
                                          <p:attrName>ppt_h</p:attrName>
                                        </p:attrNameLst>
                                      </p:cBhvr>
                                      <p:tavLst>
                                        <p:tav tm="0">
                                          <p:val>
                                            <p:fltVal val="0"/>
                                          </p:val>
                                        </p:tav>
                                        <p:tav tm="100000">
                                          <p:val>
                                            <p:strVal val="#ppt_h"/>
                                          </p:val>
                                        </p:tav>
                                      </p:tavLst>
                                    </p:anim>
                                    <p:anim calcmode="lin" valueType="num">
                                      <p:cBhvr>
                                        <p:cTn id="33"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smtClean="0"/>
              <a:t>Perishable Building Materials </a:t>
            </a:r>
            <a:r>
              <a:rPr lang="en-US" sz="3600" b="1" dirty="0"/>
              <a:t>(3:</a:t>
            </a:r>
            <a:r>
              <a:rPr lang="en-US" sz="3600" b="1" dirty="0" smtClean="0"/>
              <a:t>12b)</a:t>
            </a:r>
          </a:p>
        </p:txBody>
      </p:sp>
      <p:sp>
        <p:nvSpPr>
          <p:cNvPr id="20483" name="Rectangle 3"/>
          <p:cNvSpPr>
            <a:spLocks noGrp="1" noChangeArrowheads="1"/>
          </p:cNvSpPr>
          <p:nvPr>
            <p:ph type="subTitle" idx="1"/>
          </p:nvPr>
        </p:nvSpPr>
        <p:spPr>
          <a:xfrm>
            <a:off x="0" y="5275308"/>
            <a:ext cx="9144000" cy="609600"/>
          </a:xfrm>
          <a:solidFill>
            <a:schemeClr val="hlink"/>
          </a:solidFill>
        </p:spPr>
        <p:txBody>
          <a:bodyPr/>
          <a:lstStyle/>
          <a:p>
            <a:pPr eaLnBrk="1" hangingPunct="1">
              <a:defRPr/>
            </a:pPr>
            <a:r>
              <a:rPr lang="en-US" b="1" i="0" dirty="0" smtClean="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a:stretch>
              <a:fillRect/>
            </a:stretch>
          </a:blipFill>
          <a:ln>
            <a:solidFill>
              <a:schemeClr val="tx1"/>
            </a:solidFill>
          </a:ln>
          <a:effectLst/>
          <a:extLst/>
        </p:spPr>
        <p:txBody>
          <a:bodyPr anchor="ctr"/>
          <a:lstStyle/>
          <a:p>
            <a:pPr algn="ctr" defTabSz="914400" fontAlgn="base">
              <a:spcBef>
                <a:spcPct val="20000"/>
              </a:spcBef>
              <a:spcAft>
                <a:spcPct val="0"/>
              </a:spcAft>
              <a:buClr>
                <a:srgbClr val="800040"/>
              </a:buClr>
              <a:buFont typeface="Wingdings" charset="0"/>
              <a:buNone/>
              <a:defRPr/>
            </a:pPr>
            <a:r>
              <a:rPr lang="en-US" sz="4800" dirty="0" smtClean="0">
                <a:solidFill>
                  <a:srgbClr val="FFFFFF"/>
                </a:solidFill>
                <a:effectLst>
                  <a:outerShdw blurRad="38100" dist="38100" dir="2700000" algn="tl">
                    <a:srgbClr val="000000">
                      <a:alpha val="43137"/>
                    </a:srgbClr>
                  </a:outerShdw>
                </a:effectLst>
                <a:latin typeface="Arial"/>
                <a:ea typeface="ＭＳ Ｐゴシック" charset="0"/>
                <a:cs typeface="Arial"/>
              </a:rPr>
              <a:t>Wood</a:t>
            </a:r>
            <a:endPar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a:extLst/>
        </p:spPr>
        <p:txBody>
          <a:bodyPr anchor="ctr"/>
          <a:lstStyle/>
          <a:p>
            <a:pPr algn="ctr" defTabSz="914400" fontAlgn="base">
              <a:spcBef>
                <a:spcPct val="20000"/>
              </a:spcBef>
              <a:spcAft>
                <a:spcPct val="0"/>
              </a:spcAft>
              <a:buClr>
                <a:srgbClr val="800040"/>
              </a:buClr>
              <a:buFont typeface="Wingdings" charset="0"/>
              <a:buNone/>
              <a:defRPr/>
            </a:pPr>
            <a:r>
              <a:rPr lang="en-US" sz="4800" dirty="0" smtClean="0">
                <a:solidFill>
                  <a:srgbClr val="FFFFFF"/>
                </a:solidFill>
                <a:effectLst>
                  <a:outerShdw blurRad="38100" dist="38100" dir="2700000" algn="tl">
                    <a:srgbClr val="000000">
                      <a:alpha val="43137"/>
                    </a:srgbClr>
                  </a:outerShdw>
                </a:effectLst>
                <a:latin typeface="Arial"/>
                <a:ea typeface="ＭＳ Ｐゴシック" charset="0"/>
                <a:cs typeface="Arial"/>
              </a:rPr>
              <a:t>Straw</a:t>
            </a:r>
            <a:endPar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a:extLst/>
        </p:spPr>
        <p:txBody>
          <a:bodyPr anchor="ctr"/>
          <a:lstStyle/>
          <a:p>
            <a:pPr algn="ctr" defTabSz="914400" fontAlgn="base">
              <a:spcBef>
                <a:spcPct val="20000"/>
              </a:spcBef>
              <a:spcAft>
                <a:spcPct val="0"/>
              </a:spcAft>
              <a:buClr>
                <a:srgbClr val="800040"/>
              </a:buClr>
              <a:buFont typeface="Wingdings" charset="0"/>
              <a:buNone/>
              <a:defRPr/>
            </a:pPr>
            <a:r>
              <a:rPr lang="en-US" sz="4800" dirty="0" smtClean="0">
                <a:solidFill>
                  <a:srgbClr val="FFFFFF"/>
                </a:solidFill>
                <a:effectLst>
                  <a:outerShdw blurRad="38100" dist="38100" dir="2700000" algn="tl">
                    <a:srgbClr val="000000">
                      <a:alpha val="43137"/>
                    </a:srgbClr>
                  </a:outerShdw>
                </a:effectLst>
                <a:latin typeface="Arial"/>
                <a:ea typeface="ＭＳ Ｐゴシック" charset="0"/>
                <a:cs typeface="Arial"/>
              </a:rPr>
              <a:t>Hay</a:t>
            </a:r>
            <a:endParaRPr lang="en-US" sz="4800"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defTabSz="914400" fontAlgn="base">
                <a:spcBef>
                  <a:spcPct val="20000"/>
                </a:spcBef>
                <a:spcAft>
                  <a:spcPct val="0"/>
                </a:spcAft>
                <a:buClr>
                  <a:srgbClr val="800040"/>
                </a:buClr>
                <a:buFont typeface="Wingdings" charset="0"/>
                <a:buNone/>
                <a:defRPr/>
              </a:pPr>
              <a:endParaRPr lang="en-US" sz="2800" b="1">
                <a:solidFill>
                  <a:srgbClr val="FFFFFF"/>
                </a:solidFill>
                <a:latin typeface="Tahoma" charset="0"/>
                <a:ea typeface="ＭＳ Ｐゴシック" charset="0"/>
                <a:cs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dirty="0" smtClean="0">
                <a:solidFill>
                  <a:srgbClr val="000000"/>
                </a:solidFill>
                <a:latin typeface="Tahoma" charset="0"/>
              </a:rPr>
              <a:t>Adapted from Charles R. Swindoll. </a:t>
            </a:r>
            <a:r>
              <a:rPr lang="en-US" altLang="ja-JP" sz="1400" dirty="0" smtClean="0">
                <a:solidFill>
                  <a:srgbClr val="000000"/>
                </a:solidFill>
                <a:latin typeface="Tahoma" charset="0"/>
              </a:rPr>
              <a:t>"Spiritual Gifts Study Guide" (IFL, 1983), 7</a:t>
            </a:r>
            <a:endParaRPr lang="en-US" sz="1400" dirty="0" smtClean="0">
              <a:solidFill>
                <a:srgbClr val="000000"/>
              </a:solidFill>
              <a:latin typeface="Tahoma" charset="0"/>
            </a:endParaRPr>
          </a:p>
        </p:txBody>
      </p:sp>
    </p:spTree>
    <p:extLst>
      <p:ext uri="{BB962C8B-B14F-4D97-AF65-F5344CB8AC3E}">
        <p14:creationId xmlns:p14="http://schemas.microsoft.com/office/powerpoint/2010/main" val="6490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anim calcmode="lin" valueType="num">
                                      <p:cBhvr>
                                        <p:cTn id="9"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8"/>
                                        </p:tgtEl>
                                        <p:attrNameLst>
                                          <p:attrName>style.visibility</p:attrName>
                                        </p:attrNameLst>
                                      </p:cBhvr>
                                      <p:to>
                                        <p:strVal val="visible"/>
                                      </p:to>
                                    </p:set>
                                    <p:anim calcmode="lin" valueType="num">
                                      <p:cBhvr>
                                        <p:cTn id="15" dur="1000" fill="hold"/>
                                        <p:tgtEl>
                                          <p:spTgt spid="20488"/>
                                        </p:tgtEl>
                                        <p:attrNameLst>
                                          <p:attrName>ppt_w</p:attrName>
                                        </p:attrNameLst>
                                      </p:cBhvr>
                                      <p:tavLst>
                                        <p:tav tm="0">
                                          <p:val>
                                            <p:fltVal val="0"/>
                                          </p:val>
                                        </p:tav>
                                        <p:tav tm="100000">
                                          <p:val>
                                            <p:strVal val="#ppt_w"/>
                                          </p:val>
                                        </p:tav>
                                      </p:tavLst>
                                    </p:anim>
                                    <p:anim calcmode="lin" valueType="num">
                                      <p:cBhvr>
                                        <p:cTn id="16" dur="1000" fill="hold"/>
                                        <p:tgtEl>
                                          <p:spTgt spid="20488"/>
                                        </p:tgtEl>
                                        <p:attrNameLst>
                                          <p:attrName>ppt_h</p:attrName>
                                        </p:attrNameLst>
                                      </p:cBhvr>
                                      <p:tavLst>
                                        <p:tav tm="0">
                                          <p:val>
                                            <p:fltVal val="0"/>
                                          </p:val>
                                        </p:tav>
                                        <p:tav tm="100000">
                                          <p:val>
                                            <p:strVal val="#ppt_h"/>
                                          </p:val>
                                        </p:tav>
                                      </p:tavLst>
                                    </p:anim>
                                    <p:anim calcmode="lin" valueType="num">
                                      <p:cBhvr>
                                        <p:cTn id="17"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 calcmode="lin" valueType="num">
                                      <p:cBhvr>
                                        <p:cTn id="23" dur="1000" fill="hold"/>
                                        <p:tgtEl>
                                          <p:spTgt spid="20487"/>
                                        </p:tgtEl>
                                        <p:attrNameLst>
                                          <p:attrName>ppt_w</p:attrName>
                                        </p:attrNameLst>
                                      </p:cBhvr>
                                      <p:tavLst>
                                        <p:tav tm="0">
                                          <p:val>
                                            <p:fltVal val="0"/>
                                          </p:val>
                                        </p:tav>
                                        <p:tav tm="100000">
                                          <p:val>
                                            <p:strVal val="#ppt_w"/>
                                          </p:val>
                                        </p:tav>
                                      </p:tavLst>
                                    </p:anim>
                                    <p:anim calcmode="lin" valueType="num">
                                      <p:cBhvr>
                                        <p:cTn id="24" dur="1000" fill="hold"/>
                                        <p:tgtEl>
                                          <p:spTgt spid="20487"/>
                                        </p:tgtEl>
                                        <p:attrNameLst>
                                          <p:attrName>ppt_h</p:attrName>
                                        </p:attrNameLst>
                                      </p:cBhvr>
                                      <p:tavLst>
                                        <p:tav tm="0">
                                          <p:val>
                                            <p:fltVal val="0"/>
                                          </p:val>
                                        </p:tav>
                                        <p:tav tm="100000">
                                          <p:val>
                                            <p:strVal val="#ppt_h"/>
                                          </p:val>
                                        </p:tav>
                                      </p:tavLst>
                                    </p:anim>
                                    <p:anim calcmode="lin" valueType="num">
                                      <p:cBhvr>
                                        <p:cTn id="25"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0489"/>
                                        </p:tgtEl>
                                        <p:attrNameLst>
                                          <p:attrName>style.visibility</p:attrName>
                                        </p:attrNameLst>
                                      </p:cBhvr>
                                      <p:to>
                                        <p:strVal val="visible"/>
                                      </p:to>
                                    </p:set>
                                    <p:anim calcmode="lin" valueType="num">
                                      <p:cBhvr>
                                        <p:cTn id="31" dur="1000" fill="hold"/>
                                        <p:tgtEl>
                                          <p:spTgt spid="20489"/>
                                        </p:tgtEl>
                                        <p:attrNameLst>
                                          <p:attrName>ppt_w</p:attrName>
                                        </p:attrNameLst>
                                      </p:cBhvr>
                                      <p:tavLst>
                                        <p:tav tm="0">
                                          <p:val>
                                            <p:fltVal val="0"/>
                                          </p:val>
                                        </p:tav>
                                        <p:tav tm="100000">
                                          <p:val>
                                            <p:strVal val="#ppt_w"/>
                                          </p:val>
                                        </p:tav>
                                      </p:tavLst>
                                    </p:anim>
                                    <p:anim calcmode="lin" valueType="num">
                                      <p:cBhvr>
                                        <p:cTn id="32" dur="1000" fill="hold"/>
                                        <p:tgtEl>
                                          <p:spTgt spid="20489"/>
                                        </p:tgtEl>
                                        <p:attrNameLst>
                                          <p:attrName>ppt_h</p:attrName>
                                        </p:attrNameLst>
                                      </p:cBhvr>
                                      <p:tavLst>
                                        <p:tav tm="0">
                                          <p:val>
                                            <p:fltVal val="0"/>
                                          </p:val>
                                        </p:tav>
                                        <p:tav tm="100000">
                                          <p:val>
                                            <p:strVal val="#ppt_h"/>
                                          </p:val>
                                        </p:tav>
                                      </p:tavLst>
                                    </p:anim>
                                    <p:anim calcmode="lin" valueType="num">
                                      <p:cBhvr>
                                        <p:cTn id="33"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smtClean="0">
                <a:solidFill>
                  <a:schemeClr val="bg1"/>
                </a:solidFill>
                <a:latin typeface="Arial" charset="0"/>
              </a:rPr>
              <a:t>"saved as through fire…" </a:t>
            </a:r>
            <a:br>
              <a:rPr lang="en-US" sz="4800" b="1" dirty="0" smtClean="0">
                <a:solidFill>
                  <a:schemeClr val="bg1"/>
                </a:solidFill>
                <a:latin typeface="Arial" charset="0"/>
              </a:rPr>
            </a:br>
            <a:r>
              <a:rPr lang="en-US" sz="4800" b="1" dirty="0" smtClean="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3"/>
          <a:stretch>
            <a:fillRect/>
          </a:stretch>
        </p:blipFill>
        <p:spPr>
          <a:xfrm>
            <a:off x="-29838" y="-21599"/>
            <a:ext cx="5118100" cy="4635500"/>
          </a:xfrm>
          <a:prstGeom prst="rect">
            <a:avLst/>
          </a:prstGeom>
        </p:spPr>
      </p:pic>
      <p:pic>
        <p:nvPicPr>
          <p:cNvPr id="2" name="Picture 1"/>
          <p:cNvPicPr>
            <a:picLocks noChangeAspect="1"/>
          </p:cNvPicPr>
          <p:nvPr/>
        </p:nvPicPr>
        <p:blipFill>
          <a:blip r:embed="rId4"/>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875638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40"/>
            <a:ext cx="9144000" cy="6096000"/>
          </a:xfrm>
          <a:prstGeom prst="rect">
            <a:avLst/>
          </a:prstGeom>
        </p:spPr>
      </p:pic>
      <p:sp>
        <p:nvSpPr>
          <p:cNvPr id="900098" name="Rectangle 2"/>
          <p:cNvSpPr>
            <a:spLocks noGrp="1" noChangeArrowheads="1"/>
          </p:cNvSpPr>
          <p:nvPr>
            <p:ph type="ctrTitle"/>
          </p:nvPr>
        </p:nvSpPr>
        <p:spPr>
          <a:xfrm>
            <a:off x="0" y="232008"/>
            <a:ext cx="9144000" cy="1756666"/>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invest mostly in heaven or </a:t>
            </a:r>
            <a:r>
              <a:rPr lang="en-US" sz="5400" b="1" dirty="0" smtClean="0">
                <a:effectLst>
                  <a:glow rad="127000">
                    <a:schemeClr val="tx1"/>
                  </a:glow>
                </a:effectLst>
                <a:latin typeface="Arial" charset="0"/>
                <a:ea typeface="ＭＳ Ｐゴシック" charset="0"/>
                <a:cs typeface="ＭＳ Ｐゴシック" charset="0"/>
              </a:rPr>
              <a:t>earth?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6874" cy="63700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075107"/>
            <a:ext cx="9143999" cy="1100640"/>
          </a:xfrm>
          <a:solidFill>
            <a:srgbClr val="000090"/>
          </a:solidFill>
          <a:effectLst/>
          <a:extLst/>
        </p:spPr>
        <p:txBody>
          <a:bodyPr/>
          <a:lstStyle/>
          <a:p>
            <a:pPr>
              <a:defRPr/>
            </a:pPr>
            <a:r>
              <a:rPr lang="en-US" sz="4000" b="1" dirty="0" smtClean="0">
                <a:solidFill>
                  <a:srgbClr val="FFFFFF"/>
                </a:solidFill>
                <a:effectLst/>
                <a:latin typeface="Arial" charset="0"/>
                <a:ea typeface="ＭＳ Ｐゴシック" charset="0"/>
                <a:cs typeface="ＭＳ Ｐゴシック" charset="0"/>
              </a:rPr>
              <a:t>Don</a:t>
            </a:r>
            <a:r>
              <a:rPr lang="uk-UA" sz="4000" b="1" dirty="0" smtClean="0">
                <a:solidFill>
                  <a:srgbClr val="FFFFFF"/>
                </a:solidFill>
                <a:effectLst/>
                <a:latin typeface="Arial" charset="0"/>
                <a:ea typeface="ＭＳ Ｐゴシック" charset="0"/>
                <a:cs typeface="ＭＳ Ｐゴシック" charset="0"/>
              </a:rPr>
              <a:t>'</a:t>
            </a:r>
            <a:r>
              <a:rPr lang="en-US" sz="4000" b="1" dirty="0" smtClean="0">
                <a:solidFill>
                  <a:srgbClr val="FFFFFF"/>
                </a:solidFill>
                <a:effectLst/>
                <a:latin typeface="Arial" charset="0"/>
                <a:ea typeface="ＭＳ Ｐゴシック" charset="0"/>
                <a:cs typeface="ＭＳ Ｐゴシック" charset="0"/>
              </a:rPr>
              <a:t>t </a:t>
            </a:r>
            <a:r>
              <a:rPr lang="en-US" sz="4000" b="1" dirty="0">
                <a:solidFill>
                  <a:srgbClr val="FFFFFF"/>
                </a:solidFill>
                <a:latin typeface="Arial" charset="0"/>
                <a:ea typeface="ＭＳ Ｐゴシック" charset="0"/>
                <a:cs typeface="ＭＳ Ｐゴシック" charset="0"/>
              </a:rPr>
              <a:t>e</a:t>
            </a:r>
            <a:r>
              <a:rPr lang="en-US" sz="4000" b="1" dirty="0" smtClean="0">
                <a:solidFill>
                  <a:srgbClr val="FFFFFF"/>
                </a:solidFill>
                <a:effectLst/>
                <a:latin typeface="Arial" charset="0"/>
                <a:ea typeface="ＭＳ Ｐゴシック" charset="0"/>
                <a:cs typeface="ＭＳ Ｐゴシック" charset="0"/>
              </a:rPr>
              <a:t>xpect people to understand.</a:t>
            </a:r>
            <a:endParaRPr lang="en-US" sz="4000" b="1" dirty="0">
              <a:solidFill>
                <a:srgbClr val="FFFFFF"/>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1906" y="5175748"/>
            <a:ext cx="9144000" cy="1323439"/>
          </a:xfrm>
          <a:prstGeom prst="rect">
            <a:avLst/>
          </a:prstGeom>
          <a:solidFill>
            <a:schemeClr val="bg1"/>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ru-RU" sz="4000" b="1" dirty="0" smtClean="0">
                <a:solidFill>
                  <a:srgbClr val="000000"/>
                </a:solidFill>
                <a:latin typeface="Arial"/>
                <a:cs typeface="Arial"/>
              </a:rPr>
              <a:t>"</a:t>
            </a:r>
            <a:r>
              <a:rPr lang="en-US" sz="4000" b="1" dirty="0" smtClean="0">
                <a:solidFill>
                  <a:srgbClr val="000000"/>
                </a:solidFill>
                <a:latin typeface="Arial"/>
                <a:cs typeface="Arial"/>
              </a:rPr>
              <a:t>What</a:t>
            </a:r>
            <a:r>
              <a:rPr lang="uk-UA" sz="4000" b="1" dirty="0" smtClean="0">
                <a:solidFill>
                  <a:srgbClr val="000000"/>
                </a:solidFill>
                <a:latin typeface="Arial"/>
                <a:cs typeface="Arial"/>
              </a:rPr>
              <a:t>'</a:t>
            </a:r>
            <a:r>
              <a:rPr lang="en-US" sz="4000" b="1" dirty="0" smtClean="0">
                <a:solidFill>
                  <a:srgbClr val="000000"/>
                </a:solidFill>
                <a:latin typeface="Arial"/>
                <a:cs typeface="Arial"/>
              </a:rPr>
              <a:t>s this we hear about </a:t>
            </a:r>
            <a:r>
              <a:rPr lang="en-US" sz="4000" b="1" dirty="0" smtClean="0">
                <a:solidFill>
                  <a:srgbClr val="000000"/>
                </a:solidFill>
                <a:latin typeface="Arial"/>
                <a:cs typeface="Arial"/>
              </a:rPr>
              <a:t>you </a:t>
            </a:r>
            <a:r>
              <a:rPr lang="en-US" sz="4000" b="1" dirty="0" smtClean="0">
                <a:solidFill>
                  <a:srgbClr val="000000"/>
                </a:solidFill>
                <a:latin typeface="Arial"/>
                <a:cs typeface="Arial"/>
              </a:rPr>
              <a:t>laying up treasures in heaven?</a:t>
            </a:r>
            <a:r>
              <a:rPr lang="ru-RU" sz="4000" b="1" dirty="0" smtClean="0">
                <a:solidFill>
                  <a:srgbClr val="000000"/>
                </a:solidFill>
                <a:latin typeface="Arial"/>
                <a:cs typeface="Arial"/>
              </a:rPr>
              <a:t>"</a:t>
            </a:r>
            <a:endParaRPr lang="en-US" sz="4000" b="1" dirty="0">
              <a:solidFill>
                <a:srgbClr val="000000"/>
              </a:solidFill>
              <a:latin typeface="Arial"/>
              <a:cs typeface="Arial"/>
            </a:endParaRPr>
          </a:p>
        </p:txBody>
      </p:sp>
    </p:spTree>
    <p:extLst>
      <p:ext uri="{BB962C8B-B14F-4D97-AF65-F5344CB8AC3E}">
        <p14:creationId xmlns:p14="http://schemas.microsoft.com/office/powerpoint/2010/main" val="16051443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23059" y="29469"/>
            <a:ext cx="6620941" cy="282820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where your treasure is, there your heart will be </a:t>
            </a:r>
            <a:r>
              <a:rPr lang="en-US" sz="3600" b="1" dirty="0" smtClean="0">
                <a:effectLst>
                  <a:glow rad="127000">
                    <a:schemeClr val="tx1"/>
                  </a:glow>
                </a:effectLst>
                <a:latin typeface="Arial" charset="0"/>
                <a:ea typeface="ＭＳ Ｐゴシック" charset="0"/>
                <a:cs typeface="ＭＳ Ｐゴシック" charset="0"/>
              </a:rPr>
              <a:t>also</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(6:21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525723" y="532824"/>
            <a:ext cx="6858000" cy="6858000"/>
          </a:xfrm>
          <a:prstGeom prst="rect">
            <a:avLst/>
          </a:prstGeom>
        </p:spPr>
      </p:pic>
    </p:spTree>
    <p:extLst>
      <p:ext uri="{BB962C8B-B14F-4D97-AF65-F5344CB8AC3E}">
        <p14:creationId xmlns:p14="http://schemas.microsoft.com/office/powerpoint/2010/main" val="2390163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8398" y="1033346"/>
            <a:ext cx="5646853" cy="5646853"/>
          </a:xfrm>
          <a:prstGeom prst="rect">
            <a:avLst/>
          </a:prstGeom>
        </p:spPr>
      </p:pic>
      <p:sp>
        <p:nvSpPr>
          <p:cNvPr id="900098" name="Rectangle 2"/>
          <p:cNvSpPr>
            <a:spLocks noGrp="1" noChangeArrowheads="1"/>
          </p:cNvSpPr>
          <p:nvPr>
            <p:ph type="ctrTitle"/>
          </p:nvPr>
        </p:nvSpPr>
        <p:spPr>
          <a:xfrm>
            <a:off x="0" y="115024"/>
            <a:ext cx="9144000" cy="76934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Value Management Seminar</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devote our time and energy to what we value most </a:t>
            </a:r>
          </a:p>
        </p:txBody>
      </p:sp>
      <p:pic>
        <p:nvPicPr>
          <p:cNvPr id="2" name="Picture 1"/>
          <p:cNvPicPr>
            <a:picLocks noChangeAspect="1"/>
          </p:cNvPicPr>
          <p:nvPr/>
        </p:nvPicPr>
        <p:blipFill>
          <a:blip r:embed="rId3"/>
          <a:stretch>
            <a:fillRect/>
          </a:stretch>
        </p:blipFill>
        <p:spPr>
          <a:xfrm>
            <a:off x="-1" y="2092120"/>
            <a:ext cx="9144000" cy="4375355"/>
          </a:xfrm>
          <a:prstGeom prst="rect">
            <a:avLst/>
          </a:prstGeom>
        </p:spPr>
      </p:pic>
    </p:spTree>
    <p:extLst>
      <p:ext uri="{BB962C8B-B14F-4D97-AF65-F5344CB8AC3E}">
        <p14:creationId xmlns:p14="http://schemas.microsoft.com/office/powerpoint/2010/main" val="3386977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723900"/>
            <a:ext cx="8153400" cy="6134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76530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Why should you invest in </a:t>
            </a:r>
            <a:r>
              <a:rPr lang="en-US" sz="6600" b="1" dirty="0" smtClean="0">
                <a:solidFill>
                  <a:srgbClr val="000090"/>
                </a:solidFill>
                <a:effectLst>
                  <a:glow rad="127000">
                    <a:schemeClr val="bg1"/>
                  </a:glow>
                </a:effectLst>
                <a:latin typeface="Arial" charset="0"/>
                <a:ea typeface="ＭＳ Ｐゴシック" charset="0"/>
                <a:cs typeface="ＭＳ Ｐゴシック" charset="0"/>
              </a:rPr>
              <a:t>heaven?</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565288">
            <a:off x="-586737" y="2324471"/>
            <a:ext cx="10714512" cy="1765300"/>
          </a:xfrm>
          <a:prstGeom prst="rect">
            <a:avLst/>
          </a:prstGeom>
          <a:solidFill>
            <a:srgbClr val="FF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FF"/>
                </a:solidFill>
                <a:latin typeface="Arial" charset="0"/>
                <a:ea typeface="ＭＳ Ｐゴシック" charset="0"/>
                <a:cs typeface="ＭＳ Ｐゴシック" charset="0"/>
              </a:rPr>
              <a:t>3 reasons</a:t>
            </a:r>
            <a:endParaRPr lang="en-US" sz="80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333999"/>
            <a:ext cx="9143999" cy="1579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000000"/>
                </a:solidFill>
                <a:effectLst>
                  <a:glow rad="127000">
                    <a:srgbClr val="FFFFFF"/>
                  </a:glow>
                </a:effectLst>
                <a:latin typeface="Arial" charset="0"/>
                <a:ea typeface="ＭＳ Ｐゴシック" charset="0"/>
                <a:cs typeface="ＭＳ Ｐゴシック" charset="0"/>
              </a:rPr>
              <a:t>Matthew 6:19-24</a:t>
            </a:r>
            <a:endParaRPr lang="en-US" b="1" dirty="0">
              <a:solidFill>
                <a:srgbClr val="00009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3988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36461" y="153382"/>
            <a:ext cx="5607537" cy="2152156"/>
          </a:xfrm>
          <a:effectLst/>
          <a:extLst/>
        </p:spPr>
        <p:txBody>
          <a:bodyPr/>
          <a:lstStyle/>
          <a:p>
            <a:pPr marL="625475" indent="-625475" algn="l">
              <a:defRPr/>
            </a:pPr>
            <a:r>
              <a:rPr lang="en-US" b="1" dirty="0">
                <a:solidFill>
                  <a:schemeClr val="tx2"/>
                </a:solidFill>
                <a:effectLst>
                  <a:glow rad="127000">
                    <a:schemeClr val="bg1"/>
                  </a:glow>
                </a:effectLst>
                <a:latin typeface="Arial" charset="0"/>
                <a:ea typeface="ＭＳ Ｐゴシック" charset="0"/>
                <a:cs typeface="ＭＳ Ｐゴシック" charset="0"/>
              </a:rPr>
              <a:t>I.	Pursuing </a:t>
            </a:r>
            <a:r>
              <a:rPr lang="en-US" b="1" dirty="0">
                <a:solidFill>
                  <a:srgbClr val="0000FF"/>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reward makes sense (6:19-21). </a:t>
            </a:r>
          </a:p>
        </p:txBody>
      </p:sp>
    </p:spTree>
    <p:extLst>
      <p:ext uri="{BB962C8B-B14F-4D97-AF65-F5344CB8AC3E}">
        <p14:creationId xmlns:p14="http://schemas.microsoft.com/office/powerpoint/2010/main" val="1017347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56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Your Choice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30263" t="7545" r="16068" b="-7545"/>
          <a:stretch/>
        </p:blipFill>
        <p:spPr>
          <a:xfrm>
            <a:off x="4895352" y="2264816"/>
            <a:ext cx="4248648" cy="3842366"/>
          </a:xfrm>
          <a:prstGeom prst="rect">
            <a:avLst/>
          </a:prstGeom>
        </p:spPr>
      </p:pic>
      <p:pic>
        <p:nvPicPr>
          <p:cNvPr id="4" name="Picture 3"/>
          <p:cNvPicPr>
            <a:picLocks noChangeAspect="1"/>
          </p:cNvPicPr>
          <p:nvPr/>
        </p:nvPicPr>
        <p:blipFill>
          <a:blip r:embed="rId4"/>
          <a:stretch>
            <a:fillRect/>
          </a:stretch>
        </p:blipFill>
        <p:spPr>
          <a:xfrm>
            <a:off x="0" y="2264816"/>
            <a:ext cx="4613467" cy="3427674"/>
          </a:xfrm>
          <a:prstGeom prst="rect">
            <a:avLst/>
          </a:prstGeom>
        </p:spPr>
      </p:pic>
      <p:sp>
        <p:nvSpPr>
          <p:cNvPr id="5" name="Down Arrow 4"/>
          <p:cNvSpPr/>
          <p:nvPr/>
        </p:nvSpPr>
        <p:spPr bwMode="auto">
          <a:xfrm rot="2676852">
            <a:off x="1806442" y="909489"/>
            <a:ext cx="1251991" cy="1323748"/>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Down Arrow 6"/>
          <p:cNvSpPr/>
          <p:nvPr/>
        </p:nvSpPr>
        <p:spPr bwMode="auto">
          <a:xfrm rot="18865069">
            <a:off x="5812811" y="891597"/>
            <a:ext cx="1251991" cy="1323748"/>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384579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2378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 Wisdom avoids </a:t>
            </a:r>
            <a:r>
              <a:rPr lang="en-US" b="1" dirty="0" smtClean="0">
                <a:solidFill>
                  <a:srgbClr val="FFFF00"/>
                </a:solidFill>
                <a:effectLst>
                  <a:glow rad="127000">
                    <a:schemeClr val="tx1"/>
                  </a:glow>
                </a:effectLst>
                <a:latin typeface="Arial" charset="0"/>
                <a:ea typeface="ＭＳ Ｐゴシック" charset="0"/>
                <a:cs typeface="ＭＳ Ｐゴシック" charset="0"/>
              </a:rPr>
              <a:t>greed</a:t>
            </a:r>
            <a:r>
              <a:rPr lang="en-US" b="1" dirty="0" smtClean="0">
                <a:effectLst>
                  <a:glow rad="127000">
                    <a:schemeClr val="tx1"/>
                  </a:glow>
                </a:effectLst>
                <a:latin typeface="Arial" charset="0"/>
                <a:ea typeface="ＭＳ Ｐゴシック" charset="0"/>
                <a:cs typeface="ＭＳ Ｐゴシック" charset="0"/>
              </a:rPr>
              <a:t> (6:22-23).</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846" y="1753995"/>
            <a:ext cx="8460154" cy="4834374"/>
          </a:xfrm>
          <a:prstGeom prst="rect">
            <a:avLst/>
          </a:prstGeom>
        </p:spPr>
      </p:pic>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6624" y="1383006"/>
            <a:ext cx="8270736" cy="54749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4599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eye is the lamp of the body. If your eyes are good, your whole body will be full of light. </a:t>
            </a:r>
            <a:r>
              <a:rPr lang="en-US" sz="3600" b="1" baseline="30000" dirty="0" smtClean="0">
                <a:effectLst>
                  <a:glow rad="127000">
                    <a:schemeClr val="tx1"/>
                  </a:glow>
                </a:effectLst>
                <a:latin typeface="Arial" charset="0"/>
                <a:ea typeface="ＭＳ Ｐゴシック" charset="0"/>
                <a:cs typeface="ＭＳ Ｐゴシック" charset="0"/>
              </a:rPr>
              <a:t>23</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if your eyes are bad, your whole body will be full of </a:t>
            </a:r>
            <a:r>
              <a:rPr lang="en-US" sz="3600" b="1" dirty="0" smtClean="0">
                <a:effectLst>
                  <a:glow rad="127000">
                    <a:schemeClr val="tx1"/>
                  </a:glow>
                </a:effectLst>
                <a:latin typeface="Arial" charset="0"/>
                <a:ea typeface="ＭＳ Ｐゴシック" charset="0"/>
                <a:cs typeface="ＭＳ Ｐゴシック" charset="0"/>
              </a:rPr>
              <a:t>darkness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(6:22-23a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0" y="2942147"/>
            <a:ext cx="2615790" cy="3915853"/>
          </a:xfrm>
          <a:prstGeom prst="rect">
            <a:avLst/>
          </a:prstGeom>
        </p:spPr>
      </p:pic>
    </p:spTree>
    <p:extLst>
      <p:ext uri="{BB962C8B-B14F-4D97-AF65-F5344CB8AC3E}">
        <p14:creationId xmlns:p14="http://schemas.microsoft.com/office/powerpoint/2010/main" val="508851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eye is the lamp of the body</a:t>
            </a:r>
            <a:r>
              <a:rPr lang="is-I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91430" y="-1"/>
            <a:ext cx="11982177" cy="3994059"/>
          </a:xfrm>
          <a:prstGeom prst="rect">
            <a:avLst/>
          </a:prstGeom>
        </p:spPr>
      </p:pic>
    </p:spTree>
    <p:extLst>
      <p:ext uri="{BB962C8B-B14F-4D97-AF65-F5344CB8AC3E}">
        <p14:creationId xmlns:p14="http://schemas.microsoft.com/office/powerpoint/2010/main" val="2601282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18985"/>
            <a:ext cx="9114331" cy="60830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eye is the lamp of the body</a:t>
            </a:r>
            <a:r>
              <a:rPr lang="is-I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264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325"/>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Train your eyes.</a:t>
            </a:r>
            <a:endParaRPr lang="en-US" sz="54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1084861"/>
            <a:ext cx="9144000" cy="5143500"/>
          </a:xfrm>
          <a:prstGeom prst="rect">
            <a:avLst/>
          </a:prstGeom>
        </p:spPr>
      </p:pic>
    </p:spTree>
    <p:extLst>
      <p:ext uri="{BB962C8B-B14F-4D97-AF65-F5344CB8AC3E}">
        <p14:creationId xmlns:p14="http://schemas.microsoft.com/office/powerpoint/2010/main" val="20079453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325"/>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Train your eyes.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94522"/>
            <a:ext cx="9144000" cy="5963478"/>
          </a:xfrm>
          <a:prstGeom prst="rect">
            <a:avLst/>
          </a:prstGeom>
        </p:spPr>
      </p:pic>
    </p:spTree>
    <p:extLst>
      <p:ext uri="{BB962C8B-B14F-4D97-AF65-F5344CB8AC3E}">
        <p14:creationId xmlns:p14="http://schemas.microsoft.com/office/powerpoint/2010/main" val="3002505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325"/>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Train your eyes.</a:t>
            </a:r>
            <a:endParaRPr lang="en-US" sz="5400"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952500" y="1917700"/>
            <a:ext cx="7239000" cy="3022600"/>
          </a:xfrm>
          <a:prstGeom prst="rect">
            <a:avLst/>
          </a:prstGeom>
        </p:spPr>
      </p:pic>
    </p:spTree>
    <p:extLst>
      <p:ext uri="{BB962C8B-B14F-4D97-AF65-F5344CB8AC3E}">
        <p14:creationId xmlns:p14="http://schemas.microsoft.com/office/powerpoint/2010/main" val="7611829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8995" y="2246559"/>
            <a:ext cx="7392387" cy="46114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727936"/>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if your eyes are bad, your whole body will be full of darkness. If then the light within you is darkness, how great is that darkness</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(6:23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1852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6518" cy="6850738"/>
          </a:xfrm>
          <a:prstGeom prst="rect">
            <a:avLst/>
          </a:prstGeom>
        </p:spPr>
      </p:pic>
      <p:sp>
        <p:nvSpPr>
          <p:cNvPr id="900098" name="Rectangle 2"/>
          <p:cNvSpPr>
            <a:spLocks noGrp="1" noChangeArrowheads="1"/>
          </p:cNvSpPr>
          <p:nvPr>
            <p:ph type="ctrTitle"/>
          </p:nvPr>
        </p:nvSpPr>
        <p:spPr>
          <a:xfrm>
            <a:off x="5556518" y="232008"/>
            <a:ext cx="3587482" cy="326094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Pharisee Greed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01338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970" r="28016"/>
          <a:stretch/>
        </p:blipFill>
        <p:spPr>
          <a:xfrm>
            <a:off x="6720744" y="-29468"/>
            <a:ext cx="24166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5840" y="0"/>
            <a:ext cx="6526704" cy="6828532"/>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t>The </a:t>
            </a:r>
            <a:r>
              <a:rPr lang="en-US" sz="3200" b="1" dirty="0"/>
              <a:t>Pharisees had this problem </a:t>
            </a:r>
            <a:r>
              <a:rPr lang="en-US" sz="3200" b="1" dirty="0" smtClean="0"/>
              <a:t>[of greed] because </a:t>
            </a:r>
            <a:r>
              <a:rPr lang="en-US" sz="3200" b="1" dirty="0"/>
              <a:t>their spiritual eyes were diseased (Matt. 6:22). With their eyes they were coveting money and wealth. Thus they were in spiritual darkness. They were slaves to the master of greed, and their desire for money was so great they were failing in their service to their true Master, </a:t>
            </a:r>
            <a:r>
              <a:rPr lang="en-US" sz="3200" b="1" dirty="0" smtClean="0"/>
              <a:t>God</a:t>
            </a:r>
            <a:r>
              <a:rPr lang="ru-RU" sz="3200" b="1" dirty="0" smtClean="0"/>
              <a:t>"</a:t>
            </a:r>
            <a:r>
              <a:rPr lang="en-US" sz="3200" b="1" dirty="0" smtClean="0"/>
              <a:t> </a:t>
            </a:r>
            <a:br>
              <a:rPr lang="en-US" sz="3200" b="1" dirty="0" smtClean="0"/>
            </a:br>
            <a:r>
              <a:rPr lang="en-US" sz="3200" b="1" dirty="0" smtClean="0"/>
              <a:t>(Barbieri, </a:t>
            </a:r>
            <a:r>
              <a:rPr lang="en-US" sz="3200" b="1" i="1" dirty="0" smtClean="0"/>
              <a:t>BKC</a:t>
            </a:r>
            <a:r>
              <a:rPr lang="en-US" sz="3200" b="1" dirty="0"/>
              <a:t>, 2:33)</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1256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Investments: Earthly or Heavenly</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t="13650"/>
          <a:stretch/>
        </p:blipFill>
        <p:spPr>
          <a:xfrm>
            <a:off x="-1" y="1448420"/>
            <a:ext cx="9143999" cy="5409580"/>
          </a:xfrm>
          <a:prstGeom prst="rect">
            <a:avLst/>
          </a:prstGeom>
        </p:spPr>
      </p:pic>
    </p:spTree>
    <p:extLst>
      <p:ext uri="{BB962C8B-B14F-4D97-AF65-F5344CB8AC3E}">
        <p14:creationId xmlns:p14="http://schemas.microsoft.com/office/powerpoint/2010/main" val="4138252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723900"/>
            <a:ext cx="8153400" cy="6134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76530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Why should you invest in </a:t>
            </a:r>
            <a:r>
              <a:rPr lang="en-US" sz="6600" b="1" dirty="0" smtClean="0">
                <a:solidFill>
                  <a:srgbClr val="000090"/>
                </a:solidFill>
                <a:effectLst>
                  <a:glow rad="127000">
                    <a:schemeClr val="bg1"/>
                  </a:glow>
                </a:effectLst>
                <a:latin typeface="Arial" charset="0"/>
                <a:ea typeface="ＭＳ Ｐゴシック" charset="0"/>
                <a:cs typeface="ＭＳ Ｐゴシック" charset="0"/>
              </a:rPr>
              <a:t>heaven?</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565288">
            <a:off x="-586737" y="2324471"/>
            <a:ext cx="10714512" cy="1765300"/>
          </a:xfrm>
          <a:prstGeom prst="rect">
            <a:avLst/>
          </a:prstGeom>
          <a:solidFill>
            <a:srgbClr val="FF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FF"/>
                </a:solidFill>
                <a:latin typeface="Arial" charset="0"/>
                <a:ea typeface="ＭＳ Ｐゴシック" charset="0"/>
                <a:cs typeface="ＭＳ Ｐゴシック" charset="0"/>
              </a:rPr>
              <a:t>3 reasons</a:t>
            </a:r>
            <a:endParaRPr lang="en-US" sz="80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333999"/>
            <a:ext cx="9143999" cy="1579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000000"/>
                </a:solidFill>
                <a:effectLst>
                  <a:glow rad="127000">
                    <a:srgbClr val="FFFFFF"/>
                  </a:glow>
                </a:effectLst>
                <a:latin typeface="Arial" charset="0"/>
                <a:ea typeface="ＭＳ Ｐゴシック" charset="0"/>
                <a:cs typeface="ＭＳ Ｐゴシック" charset="0"/>
              </a:rPr>
              <a:t>Matthew 6:19-24</a:t>
            </a:r>
            <a:endParaRPr lang="en-US" b="1" dirty="0">
              <a:solidFill>
                <a:srgbClr val="00009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9170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36461" y="153382"/>
            <a:ext cx="5607537" cy="2152156"/>
          </a:xfrm>
          <a:effectLst/>
          <a:extLst/>
        </p:spPr>
        <p:txBody>
          <a:bodyPr/>
          <a:lstStyle/>
          <a:p>
            <a:pPr marL="625475" indent="-625475" algn="l">
              <a:defRPr/>
            </a:pPr>
            <a:r>
              <a:rPr lang="en-US" b="1" dirty="0">
                <a:solidFill>
                  <a:schemeClr val="tx2"/>
                </a:solidFill>
                <a:effectLst>
                  <a:glow rad="127000">
                    <a:schemeClr val="bg1"/>
                  </a:glow>
                </a:effectLst>
                <a:latin typeface="Arial" charset="0"/>
                <a:ea typeface="ＭＳ Ｐゴシック" charset="0"/>
                <a:cs typeface="ＭＳ Ｐゴシック" charset="0"/>
              </a:rPr>
              <a:t>I.	Pursuing </a:t>
            </a:r>
            <a:r>
              <a:rPr lang="en-US" b="1" dirty="0">
                <a:solidFill>
                  <a:srgbClr val="0000FF"/>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reward makes sense (6:19-21). </a:t>
            </a:r>
          </a:p>
        </p:txBody>
      </p:sp>
    </p:spTree>
    <p:extLst>
      <p:ext uri="{BB962C8B-B14F-4D97-AF65-F5344CB8AC3E}">
        <p14:creationId xmlns:p14="http://schemas.microsoft.com/office/powerpoint/2010/main" val="249243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2378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 Wisdom avoids </a:t>
            </a:r>
            <a:r>
              <a:rPr lang="en-US" b="1" dirty="0" smtClean="0">
                <a:solidFill>
                  <a:srgbClr val="FFFF00"/>
                </a:solidFill>
                <a:effectLst>
                  <a:glow rad="127000">
                    <a:schemeClr val="tx1"/>
                  </a:glow>
                </a:effectLst>
                <a:latin typeface="Arial" charset="0"/>
                <a:ea typeface="ＭＳ Ｐゴシック" charset="0"/>
                <a:cs typeface="ＭＳ Ｐゴシック" charset="0"/>
              </a:rPr>
              <a:t>greed</a:t>
            </a:r>
            <a:r>
              <a:rPr lang="en-US" b="1" dirty="0" smtClean="0">
                <a:effectLst>
                  <a:glow rad="127000">
                    <a:schemeClr val="tx1"/>
                  </a:glow>
                </a:effectLst>
                <a:latin typeface="Arial" charset="0"/>
                <a:ea typeface="ＭＳ Ｐゴシック" charset="0"/>
                <a:cs typeface="ＭＳ Ｐゴシック" charset="0"/>
              </a:rPr>
              <a:t> (6:22-23).</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846" y="1753995"/>
            <a:ext cx="8460154" cy="4834374"/>
          </a:xfrm>
          <a:prstGeom prst="rect">
            <a:avLst/>
          </a:prstGeom>
        </p:spPr>
      </p:pic>
    </p:spTree>
    <p:extLst>
      <p:ext uri="{BB962C8B-B14F-4D97-AF65-F5344CB8AC3E}">
        <p14:creationId xmlns:p14="http://schemas.microsoft.com/office/powerpoint/2010/main" val="11989212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2607"/>
            <a:ext cx="9144000" cy="192378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III</a:t>
            </a:r>
            <a:r>
              <a:rPr lang="en-US" b="1" dirty="0">
                <a:effectLst>
                  <a:glow rad="127000">
                    <a:schemeClr val="tx1"/>
                  </a:glow>
                </a:effectLst>
                <a:latin typeface="Arial" charset="0"/>
                <a:ea typeface="ＭＳ Ｐゴシック" charset="0"/>
                <a:cs typeface="ＭＳ Ｐゴシック" charset="0"/>
              </a:rPr>
              <a:t>. Either God or money </a:t>
            </a:r>
            <a:r>
              <a:rPr lang="en-US" b="1" dirty="0">
                <a:solidFill>
                  <a:srgbClr val="FFFF00"/>
                </a:solidFill>
                <a:effectLst>
                  <a:glow rad="127000">
                    <a:schemeClr val="tx1"/>
                  </a:glow>
                </a:effectLst>
                <a:latin typeface="Arial" charset="0"/>
                <a:ea typeface="ＭＳ Ｐゴシック" charset="0"/>
                <a:cs typeface="ＭＳ Ｐゴシック" charset="0"/>
              </a:rPr>
              <a:t>controls</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you (6:24).</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728833"/>
            <a:ext cx="9159227" cy="5129167"/>
          </a:xfrm>
          <a:prstGeom prst="rect">
            <a:avLst/>
          </a:prstGeom>
        </p:spPr>
      </p:pic>
    </p:spTree>
    <p:extLst>
      <p:ext uri="{BB962C8B-B14F-4D97-AF65-F5344CB8AC3E}">
        <p14:creationId xmlns:p14="http://schemas.microsoft.com/office/powerpoint/2010/main" val="38070358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282256"/>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69264"/>
            <a:ext cx="9143999" cy="2518274"/>
          </a:xfrm>
          <a:solidFill>
            <a:srgbClr val="000000"/>
          </a:solidFill>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No </a:t>
            </a:r>
            <a:r>
              <a:rPr lang="en-US" sz="3600" b="1" dirty="0">
                <a:effectLst>
                  <a:glow rad="127000">
                    <a:schemeClr val="tx1"/>
                  </a:glow>
                </a:effectLst>
                <a:latin typeface="Arial" charset="0"/>
                <a:ea typeface="ＭＳ Ｐゴシック" charset="0"/>
                <a:cs typeface="ＭＳ Ｐゴシック" charset="0"/>
              </a:rPr>
              <a:t>one can serve two masters. Either he will hate the one and love the other, or he will be devoted to the one and despise the other. You cannot serve both God and </a:t>
            </a:r>
            <a:r>
              <a:rPr lang="en-US" sz="3600" b="1" dirty="0" smtClean="0">
                <a:effectLst>
                  <a:glow rad="127000">
                    <a:schemeClr val="tx1"/>
                  </a:glow>
                </a:effectLst>
                <a:latin typeface="Arial" charset="0"/>
                <a:ea typeface="ＭＳ Ｐゴシック" charset="0"/>
                <a:cs typeface="ＭＳ Ｐゴシック" charset="0"/>
              </a:rPr>
              <a:t>Money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(6:24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6139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God or Money?</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50701" y="-87942"/>
            <a:ext cx="6945942" cy="6945942"/>
          </a:xfrm>
          <a:prstGeom prst="rect">
            <a:avLst/>
          </a:prstGeom>
        </p:spPr>
      </p:pic>
    </p:spTree>
    <p:extLst>
      <p:ext uri="{BB962C8B-B14F-4D97-AF65-F5344CB8AC3E}">
        <p14:creationId xmlns:p14="http://schemas.microsoft.com/office/powerpoint/2010/main" val="466635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God or Money?</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5283" y="105846"/>
            <a:ext cx="9184558" cy="6594513"/>
          </a:xfrm>
          <a:prstGeom prst="rect">
            <a:avLst/>
          </a:prstGeom>
        </p:spPr>
      </p:pic>
    </p:spTree>
    <p:extLst>
      <p:ext uri="{BB962C8B-B14F-4D97-AF65-F5344CB8AC3E}">
        <p14:creationId xmlns:p14="http://schemas.microsoft.com/office/powerpoint/2010/main" val="3072975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723900"/>
            <a:ext cx="8153400" cy="6134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76530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Why should you invest in </a:t>
            </a:r>
            <a:r>
              <a:rPr lang="en-US" sz="6600" b="1" dirty="0" smtClean="0">
                <a:solidFill>
                  <a:srgbClr val="000090"/>
                </a:solidFill>
                <a:effectLst>
                  <a:glow rad="127000">
                    <a:schemeClr val="bg1"/>
                  </a:glow>
                </a:effectLst>
                <a:latin typeface="Arial" charset="0"/>
                <a:ea typeface="ＭＳ Ｐゴシック" charset="0"/>
                <a:cs typeface="ＭＳ Ｐゴシック" charset="0"/>
              </a:rPr>
              <a:t>heaven?</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565288">
            <a:off x="-586737" y="2324471"/>
            <a:ext cx="10714512" cy="1765300"/>
          </a:xfrm>
          <a:prstGeom prst="rect">
            <a:avLst/>
          </a:prstGeom>
          <a:solidFill>
            <a:srgbClr val="FF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FF"/>
                </a:solidFill>
                <a:latin typeface="Arial" charset="0"/>
                <a:ea typeface="ＭＳ Ｐゴシック" charset="0"/>
                <a:cs typeface="ＭＳ Ｐゴシック" charset="0"/>
              </a:rPr>
              <a:t>3 reasons</a:t>
            </a:r>
            <a:endParaRPr lang="en-US" sz="80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333999"/>
            <a:ext cx="9143999" cy="1579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000000"/>
                </a:solidFill>
                <a:effectLst>
                  <a:glow rad="127000">
                    <a:srgbClr val="FFFFFF"/>
                  </a:glow>
                </a:effectLst>
                <a:latin typeface="Arial" charset="0"/>
                <a:ea typeface="ＭＳ Ｐゴシック" charset="0"/>
                <a:cs typeface="ＭＳ Ｐゴシック" charset="0"/>
              </a:rPr>
              <a:t>Matthew 6:19-24</a:t>
            </a:r>
            <a:endParaRPr lang="en-US" b="1" dirty="0">
              <a:solidFill>
                <a:srgbClr val="00009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25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762"/>
            <a:ext cx="9143999" cy="1080120"/>
          </a:xfrm>
          <a:effectLst/>
          <a:extLst/>
        </p:spPr>
        <p:txBody>
          <a:bodyPr/>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Eternal </a:t>
            </a:r>
            <a:r>
              <a:rPr lang="en-US" sz="4000" b="1" dirty="0">
                <a:solidFill>
                  <a:schemeClr val="tx2"/>
                </a:solidFill>
                <a:effectLst>
                  <a:glow rad="127000">
                    <a:schemeClr val="bg1"/>
                  </a:glow>
                </a:effectLst>
                <a:latin typeface="Arial" charset="0"/>
                <a:ea typeface="ＭＳ Ｐゴシック" charset="0"/>
                <a:cs typeface="ＭＳ Ｐゴシック" charset="0"/>
              </a:rPr>
              <a:t>r</a:t>
            </a:r>
            <a:r>
              <a:rPr lang="en-US" sz="4000" b="1" dirty="0" smtClean="0">
                <a:solidFill>
                  <a:schemeClr val="tx2"/>
                </a:solidFill>
                <a:effectLst>
                  <a:glow rad="127000">
                    <a:schemeClr val="bg1"/>
                  </a:glow>
                </a:effectLst>
                <a:latin typeface="Arial" charset="0"/>
                <a:ea typeface="ＭＳ Ｐゴシック" charset="0"/>
                <a:cs typeface="ＭＳ Ｐゴシック" charset="0"/>
              </a:rPr>
              <a:t>eward is better than </a:t>
            </a:r>
            <a:r>
              <a:rPr lang="en-US" sz="4000" b="1" dirty="0" smtClean="0">
                <a:solidFill>
                  <a:srgbClr val="008000"/>
                </a:solidFill>
                <a:effectLst>
                  <a:glow rad="127000">
                    <a:schemeClr val="bg1"/>
                  </a:glow>
                </a:effectLst>
                <a:latin typeface="Arial" charset="0"/>
                <a:ea typeface="ＭＳ Ｐゴシック" charset="0"/>
                <a:cs typeface="ＭＳ Ｐゴシック" charset="0"/>
              </a:rPr>
              <a:t>greed.</a:t>
            </a:r>
            <a:endParaRPr lang="en-US" sz="4000" b="1" dirty="0">
              <a:solidFill>
                <a:srgbClr val="008000"/>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060318"/>
            <a:ext cx="9144000" cy="5004560"/>
          </a:xfrm>
          <a:prstGeom prst="rect">
            <a:avLst/>
          </a:prstGeom>
        </p:spPr>
      </p:pic>
      <p:sp>
        <p:nvSpPr>
          <p:cNvPr id="5" name="Rectangle 2"/>
          <p:cNvSpPr txBox="1">
            <a:spLocks noChangeArrowheads="1"/>
          </p:cNvSpPr>
          <p:nvPr/>
        </p:nvSpPr>
        <p:spPr bwMode="auto">
          <a:xfrm>
            <a:off x="-1" y="5777880"/>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Main Idea</a:t>
            </a:r>
            <a:endParaRPr lang="en-US" sz="4000" b="1" dirty="0">
              <a:solidFill>
                <a:srgbClr val="008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899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36461" y="153382"/>
            <a:ext cx="5607537" cy="2152156"/>
          </a:xfrm>
          <a:effectLst/>
          <a:extLst/>
        </p:spPr>
        <p:txBody>
          <a:bodyPr/>
          <a:lstStyle/>
          <a:p>
            <a:pPr marL="625475" indent="-625475" algn="l">
              <a:defRPr/>
            </a:pPr>
            <a:r>
              <a:rPr lang="en-US" b="1" dirty="0">
                <a:solidFill>
                  <a:schemeClr val="tx2"/>
                </a:solidFill>
                <a:effectLst>
                  <a:glow rad="127000">
                    <a:schemeClr val="bg1"/>
                  </a:glow>
                </a:effectLst>
                <a:latin typeface="Arial" charset="0"/>
                <a:ea typeface="ＭＳ Ｐゴシック" charset="0"/>
                <a:cs typeface="ＭＳ Ｐゴシック" charset="0"/>
              </a:rPr>
              <a:t>I.	Pursuing </a:t>
            </a:r>
            <a:r>
              <a:rPr lang="en-US" b="1" dirty="0">
                <a:solidFill>
                  <a:srgbClr val="0000FF"/>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reward makes sense (6:19-21). </a:t>
            </a:r>
          </a:p>
        </p:txBody>
      </p:sp>
    </p:spTree>
    <p:extLst>
      <p:ext uri="{BB962C8B-B14F-4D97-AF65-F5344CB8AC3E}">
        <p14:creationId xmlns:p14="http://schemas.microsoft.com/office/powerpoint/2010/main" val="1873150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723900"/>
            <a:ext cx="8153400" cy="6134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76530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Why should you invest in </a:t>
            </a:r>
            <a:r>
              <a:rPr lang="en-US" sz="6600" b="1" dirty="0" smtClean="0">
                <a:solidFill>
                  <a:srgbClr val="000090"/>
                </a:solidFill>
                <a:effectLst>
                  <a:glow rad="127000">
                    <a:schemeClr val="bg1"/>
                  </a:glow>
                </a:effectLst>
                <a:latin typeface="Arial" charset="0"/>
                <a:ea typeface="ＭＳ Ｐゴシック" charset="0"/>
                <a:cs typeface="ＭＳ Ｐゴシック" charset="0"/>
              </a:rPr>
              <a:t>heaven?</a:t>
            </a:r>
            <a:endParaRPr lang="en-US" b="1" dirty="0">
              <a:solidFill>
                <a:srgbClr val="00009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519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2378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 Wisdom avoids </a:t>
            </a:r>
            <a:r>
              <a:rPr lang="en-US" b="1" dirty="0" smtClean="0">
                <a:solidFill>
                  <a:srgbClr val="FFFF00"/>
                </a:solidFill>
                <a:effectLst>
                  <a:glow rad="127000">
                    <a:schemeClr val="tx1"/>
                  </a:glow>
                </a:effectLst>
                <a:latin typeface="Arial" charset="0"/>
                <a:ea typeface="ＭＳ Ｐゴシック" charset="0"/>
                <a:cs typeface="ＭＳ Ｐゴシック" charset="0"/>
              </a:rPr>
              <a:t>greed</a:t>
            </a:r>
            <a:r>
              <a:rPr lang="en-US" b="1" dirty="0" smtClean="0">
                <a:effectLst>
                  <a:glow rad="127000">
                    <a:schemeClr val="tx1"/>
                  </a:glow>
                </a:effectLst>
                <a:latin typeface="Arial" charset="0"/>
                <a:ea typeface="ＭＳ Ｐゴシック" charset="0"/>
                <a:cs typeface="ＭＳ Ｐゴシック" charset="0"/>
              </a:rPr>
              <a:t> (6:22-23).</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846" y="1753995"/>
            <a:ext cx="8460154" cy="4834374"/>
          </a:xfrm>
          <a:prstGeom prst="rect">
            <a:avLst/>
          </a:prstGeom>
        </p:spPr>
      </p:pic>
    </p:spTree>
    <p:extLst>
      <p:ext uri="{BB962C8B-B14F-4D97-AF65-F5344CB8AC3E}">
        <p14:creationId xmlns:p14="http://schemas.microsoft.com/office/powerpoint/2010/main" val="419676758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2607"/>
            <a:ext cx="9144000" cy="1923781"/>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III</a:t>
            </a:r>
            <a:r>
              <a:rPr lang="en-US" b="1" dirty="0">
                <a:effectLst>
                  <a:glow rad="127000">
                    <a:schemeClr val="tx1"/>
                  </a:glow>
                </a:effectLst>
                <a:latin typeface="Arial" charset="0"/>
                <a:ea typeface="ＭＳ Ｐゴシック" charset="0"/>
                <a:cs typeface="ＭＳ Ｐゴシック" charset="0"/>
              </a:rPr>
              <a:t>. Either God or money </a:t>
            </a:r>
            <a:r>
              <a:rPr lang="en-US" b="1" dirty="0">
                <a:solidFill>
                  <a:srgbClr val="FFFF00"/>
                </a:solidFill>
                <a:effectLst>
                  <a:glow rad="127000">
                    <a:schemeClr val="tx1"/>
                  </a:glow>
                </a:effectLst>
                <a:latin typeface="Arial" charset="0"/>
                <a:ea typeface="ＭＳ Ｐゴシック" charset="0"/>
                <a:cs typeface="ＭＳ Ｐゴシック" charset="0"/>
              </a:rPr>
              <a:t>controls</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you (6:24).</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728833"/>
            <a:ext cx="9159227" cy="5129167"/>
          </a:xfrm>
          <a:prstGeom prst="rect">
            <a:avLst/>
          </a:prstGeom>
        </p:spPr>
      </p:pic>
    </p:spTree>
    <p:extLst>
      <p:ext uri="{BB962C8B-B14F-4D97-AF65-F5344CB8AC3E}">
        <p14:creationId xmlns:p14="http://schemas.microsoft.com/office/powerpoint/2010/main" val="188224321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86" y="956477"/>
            <a:ext cx="9156986" cy="6340563"/>
          </a:xfrm>
          <a:prstGeom prst="rect">
            <a:avLst/>
          </a:prstGeom>
        </p:spPr>
      </p:pic>
      <p:sp>
        <p:nvSpPr>
          <p:cNvPr id="900098" name="Rectangle 2"/>
          <p:cNvSpPr>
            <a:spLocks noGrp="1" noChangeArrowheads="1"/>
          </p:cNvSpPr>
          <p:nvPr>
            <p:ph type="ctrTitle"/>
          </p:nvPr>
        </p:nvSpPr>
        <p:spPr>
          <a:xfrm>
            <a:off x="0" y="0"/>
            <a:ext cx="9173887" cy="1414557"/>
          </a:xfrm>
          <a:solidFill>
            <a:schemeClr val="tx1"/>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Mirrors lie. They don’t show you what’s inside.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2361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22234" y="121325"/>
            <a:ext cx="6021765" cy="2366079"/>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b="1" dirty="0" smtClean="0">
                <a:solidFill>
                  <a:schemeClr val="tx2"/>
                </a:solidFill>
                <a:effectLst>
                  <a:glow rad="127000">
                    <a:schemeClr val="bg1"/>
                  </a:glow>
                </a:effectLst>
                <a:latin typeface="Arial" charset="0"/>
                <a:ea typeface="ＭＳ Ｐゴシック" charset="0"/>
                <a:cs typeface="ＭＳ Ｐゴシック" charset="0"/>
              </a:rPr>
              <a:t>improve your </a:t>
            </a:r>
            <a:r>
              <a:rPr lang="en-US" b="1" dirty="0">
                <a:solidFill>
                  <a:schemeClr val="tx2"/>
                </a:solidFill>
                <a:effectLst>
                  <a:glow rad="127000">
                    <a:schemeClr val="bg1"/>
                  </a:glow>
                </a:effectLst>
                <a:latin typeface="Arial" charset="0"/>
                <a:ea typeface="ＭＳ Ｐゴシック" charset="0"/>
                <a:cs typeface="ＭＳ Ｐゴシック" charset="0"/>
              </a:rPr>
              <a:t>investment </a:t>
            </a:r>
            <a:r>
              <a:rPr lang="en-US" b="1" dirty="0" smtClean="0">
                <a:solidFill>
                  <a:schemeClr val="tx2"/>
                </a:solidFill>
                <a:effectLst>
                  <a:glow rad="127000">
                    <a:schemeClr val="bg1"/>
                  </a:glow>
                </a:effectLst>
                <a:latin typeface="Arial" charset="0"/>
                <a:ea typeface="ＭＳ Ｐゴシック" charset="0"/>
                <a:cs typeface="ＭＳ Ｐゴシック" charset="0"/>
              </a:rPr>
              <a:t>priorities?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782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Invest your time.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19385"/>
            <a:ext cx="9135316" cy="5138615"/>
          </a:xfrm>
          <a:prstGeom prst="rect">
            <a:avLst/>
          </a:prstGeom>
        </p:spPr>
      </p:pic>
    </p:spTree>
    <p:extLst>
      <p:ext uri="{BB962C8B-B14F-4D97-AF65-F5344CB8AC3E}">
        <p14:creationId xmlns:p14="http://schemas.microsoft.com/office/powerpoint/2010/main" val="145210978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0"/>
            <a:ext cx="883320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sz="5400" b="1" dirty="0" smtClean="0">
                <a:solidFill>
                  <a:schemeClr val="tx2"/>
                </a:solidFill>
                <a:effectLst>
                  <a:glow rad="127000">
                    <a:schemeClr val="bg1"/>
                  </a:glow>
                </a:effectLst>
                <a:latin typeface="Arial" charset="0"/>
                <a:ea typeface="ＭＳ Ｐゴシック" charset="0"/>
                <a:cs typeface="ＭＳ Ｐゴシック" charset="0"/>
              </a:rPr>
              <a:t>Invest your talents.</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90198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Invest your treasure.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02677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Prices changed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749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098192" y="2049585"/>
            <a:ext cx="5194300" cy="5168900"/>
          </a:xfrm>
          <a:prstGeom prst="rect">
            <a:avLst/>
          </a:prstGeom>
        </p:spPr>
      </p:pic>
      <p:sp>
        <p:nvSpPr>
          <p:cNvPr id="900098" name="Rectangle 2"/>
          <p:cNvSpPr>
            <a:spLocks noGrp="1" noChangeArrowheads="1"/>
          </p:cNvSpPr>
          <p:nvPr>
            <p:ph type="ctrTitle"/>
          </p:nvPr>
        </p:nvSpPr>
        <p:spPr>
          <a:xfrm>
            <a:off x="508000" y="192457"/>
            <a:ext cx="8167077" cy="1976316"/>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My Goal: </a:t>
            </a:r>
            <a:br>
              <a:rPr lang="en-US" b="1" dirty="0" smtClean="0">
                <a:solidFill>
                  <a:schemeClr val="tx2"/>
                </a:solidFill>
                <a:effectLst>
                  <a:glow rad="127000">
                    <a:schemeClr val="bg1"/>
                  </a:glow>
                </a:effectLst>
                <a:latin typeface="Arial" charset="0"/>
                <a:ea typeface="ＭＳ Ｐゴシック" charset="0"/>
                <a:cs typeface="ＭＳ Ｐゴシック" charset="0"/>
              </a:rPr>
            </a:br>
            <a:r>
              <a:rPr lang="en-US" b="1" dirty="0" smtClean="0">
                <a:solidFill>
                  <a:schemeClr val="tx2"/>
                </a:solidFill>
                <a:effectLst>
                  <a:glow rad="127000">
                    <a:schemeClr val="bg1"/>
                  </a:glow>
                </a:effectLst>
                <a:latin typeface="Arial" charset="0"/>
                <a:ea typeface="ＭＳ Ｐゴシック" charset="0"/>
                <a:cs typeface="ＭＳ Ｐゴシック" charset="0"/>
              </a:rPr>
              <a:t>To Squeeze Everything I Can Out of You at Church?</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0676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smtClean="0">
                <a:solidFill>
                  <a:schemeClr val="bg1"/>
                </a:solidFill>
                <a:latin typeface="Arial" charset="0"/>
                <a:ea typeface="ＭＳ Ｐゴシック" charset="0"/>
                <a:cs typeface="ＭＳ Ｐゴシック" charset="0"/>
              </a:rPr>
              <a:t>The Sermon on the Mount </a:t>
            </a:r>
            <a:r>
              <a:rPr lang="en-US" sz="4000" b="1" dirty="0" smtClean="0">
                <a:solidFill>
                  <a:schemeClr val="bg1"/>
                </a:solidFill>
                <a:latin typeface="Arial" charset="0"/>
                <a:ea typeface="ＭＳ Ｐゴシック" charset="0"/>
                <a:cs typeface="ＭＳ Ｐゴシック" charset="0"/>
              </a:rPr>
              <a:t/>
            </a:r>
            <a:br>
              <a:rPr lang="en-US" sz="4000" b="1" dirty="0" smtClean="0">
                <a:solidFill>
                  <a:schemeClr val="bg1"/>
                </a:solidFill>
                <a:latin typeface="Arial" charset="0"/>
                <a:ea typeface="ＭＳ Ｐゴシック" charset="0"/>
                <a:cs typeface="ＭＳ Ｐゴシック" charset="0"/>
              </a:rPr>
            </a:br>
            <a:r>
              <a:rPr lang="en-US" sz="4000" b="1" dirty="0" smtClean="0">
                <a:solidFill>
                  <a:schemeClr val="bg1"/>
                </a:solidFill>
                <a:latin typeface="Arial" charset="0"/>
                <a:ea typeface="ＭＳ Ｐゴシック" charset="0"/>
                <a:cs typeface="ＭＳ Ｐゴシック" charset="0"/>
              </a:rPr>
              <a:t>(Matthew 5–7)</a:t>
            </a:r>
            <a:endParaRPr lang="en-US" sz="4000" b="1" dirty="0">
              <a:solidFill>
                <a:schemeClr val="bg1"/>
              </a:solidFill>
              <a:latin typeface="Arial" charset="0"/>
              <a:ea typeface="ＭＳ Ｐゴシック" charset="0"/>
              <a:cs typeface="ＭＳ Ｐゴシック" charset="0"/>
            </a:endParaRP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8372751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48064" y="49784"/>
            <a:ext cx="3995936" cy="3811264"/>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Rabbi</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Jesus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60648"/>
            <a:ext cx="9144000" cy="5793093"/>
          </a:xfrm>
          <a:prstGeom prst="rect">
            <a:avLst/>
          </a:prstGeom>
        </p:spPr>
      </p:pic>
    </p:spTree>
    <p:extLst>
      <p:ext uri="{BB962C8B-B14F-4D97-AF65-F5344CB8AC3E}">
        <p14:creationId xmlns:p14="http://schemas.microsoft.com/office/powerpoint/2010/main" val="1358514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1855</TotalTime>
  <Words>3329</Words>
  <Application>Microsoft Macintosh PowerPoint</Application>
  <PresentationFormat>On-screen Show (4:3)</PresentationFormat>
  <Paragraphs>364</Paragraphs>
  <Slides>69</Slides>
  <Notes>68</Notes>
  <HiddenSlides>0</HiddenSlides>
  <MMClips>0</MMClips>
  <ScaleCrop>false</ScaleCrop>
  <HeadingPairs>
    <vt:vector size="4" baseType="variant">
      <vt:variant>
        <vt:lpstr>Theme</vt:lpstr>
      </vt:variant>
      <vt:variant>
        <vt:i4>8</vt:i4>
      </vt:variant>
      <vt:variant>
        <vt:lpstr>Slide Titles</vt:lpstr>
      </vt:variant>
      <vt:variant>
        <vt:i4>69</vt:i4>
      </vt:variant>
    </vt:vector>
  </HeadingPairs>
  <TitlesOfParts>
    <vt:vector size="77" baseType="lpstr">
      <vt:lpstr>49_Blank Presentation</vt:lpstr>
      <vt:lpstr>50_Blank Presentation</vt:lpstr>
      <vt:lpstr>7_Default Design</vt:lpstr>
      <vt:lpstr>Justice</vt:lpstr>
      <vt:lpstr>1_Blank Presentation</vt:lpstr>
      <vt:lpstr>Blank Presentation</vt:lpstr>
      <vt:lpstr>1_Earth</vt:lpstr>
      <vt:lpstr>5_Default Design</vt:lpstr>
      <vt:lpstr>The Best Return on Your Investments</vt:lpstr>
      <vt:lpstr>Everyone is looking for the best investments.</vt:lpstr>
      <vt:lpstr>Who wants to invest their money in things that will fail?</vt:lpstr>
      <vt:lpstr>Your Choice</vt:lpstr>
      <vt:lpstr>Investments: Earthly or Heavenly</vt:lpstr>
      <vt:lpstr>Why should you invest in heaven?</vt:lpstr>
      <vt:lpstr>My Goal:  To Squeeze Everything I Can Out of You at Church?</vt:lpstr>
      <vt:lpstr>The Sermon on the Mount  (Matthew 5–7)</vt:lpstr>
      <vt:lpstr>"Rabbi" Jesus</vt:lpstr>
      <vt:lpstr>Mount of Beatitudes</vt:lpstr>
      <vt:lpstr>Mount of Beatitudes</vt:lpstr>
      <vt:lpstr>When Jesus is King…  (Matthew 5–7)</vt:lpstr>
      <vt:lpstr>The Sermon on the Mount</vt:lpstr>
      <vt:lpstr>Parallel Structure</vt:lpstr>
      <vt:lpstr>Investments</vt:lpstr>
      <vt:lpstr>Why should you invest in heaven?</vt:lpstr>
      <vt:lpstr>I. Pursuing eternal reward makes sense (6:19-21). </vt:lpstr>
      <vt:lpstr>"Do not store up for yourselves treasures on earth, where moth and rust destroy, and where thieves break in and steal" (6:19 NIV).</vt:lpstr>
      <vt:lpstr>Investing</vt:lpstr>
      <vt:lpstr>"Do not store up for yourselves treasures on earth, where moth and rust destroy, and where thieves break in and steal" (6:19 NIV).</vt:lpstr>
      <vt:lpstr>Earthly things don't last.</vt:lpstr>
      <vt:lpstr>What is eternal?</vt:lpstr>
      <vt:lpstr>INVESTMENTS, INC.</vt:lpstr>
      <vt:lpstr>Silverware can be stolen.</vt:lpstr>
      <vt:lpstr>"But store up for yourselves treasures in heaven, where moth and rust do not destroy, and where thieves do not break in and steal" (6:20 NIV).</vt:lpstr>
      <vt:lpstr>Our faith determines our destination. Our actions determine our eternal rewards.</vt:lpstr>
      <vt:lpstr>The Judgment Seat of Christ</vt:lpstr>
      <vt:lpstr>Bema Close-up</vt:lpstr>
      <vt:lpstr>"… the fire will test the quality of each man's work"  (1 Cor. 3:13)</vt:lpstr>
      <vt:lpstr>Lasting Building Materials (3:12a)</vt:lpstr>
      <vt:lpstr>Perishable Building Materials (3:12b)</vt:lpstr>
      <vt:lpstr>"saved as through fire…"  (3:15)</vt:lpstr>
      <vt:lpstr>Do you invest mostly in heaven or earth?</vt:lpstr>
      <vt:lpstr>Don't expect people to understand.</vt:lpstr>
      <vt:lpstr>"For where your treasure is, there your heart will be also"  (6:21 NIV).</vt:lpstr>
      <vt:lpstr>Value Management Seminar</vt:lpstr>
      <vt:lpstr>We devote our time and energy to what we value most </vt:lpstr>
      <vt:lpstr>Why should you invest in heaven?</vt:lpstr>
      <vt:lpstr>I. Pursuing eternal reward makes sense (6:19-21). </vt:lpstr>
      <vt:lpstr>II. Wisdom avoids greed (6:22-23).</vt:lpstr>
      <vt:lpstr>"The eye is the lamp of the body. If your eyes are good, your whole body will be full of light. 23But if your eyes are bad, your whole body will be full of darkness" (6:22-23a NIV).</vt:lpstr>
      <vt:lpstr>"The eye is the lamp of the body…"</vt:lpstr>
      <vt:lpstr>"The eye is the lamp of the body…"</vt:lpstr>
      <vt:lpstr>Train your eyes.</vt:lpstr>
      <vt:lpstr>Train your eyes.</vt:lpstr>
      <vt:lpstr>Train your eyes.</vt:lpstr>
      <vt:lpstr>"But if your eyes are bad, your whole body will be full of darkness. If then the light within you is darkness, how great is that darkness!" (6:23 NIV).</vt:lpstr>
      <vt:lpstr>Pharisee Greed</vt:lpstr>
      <vt:lpstr>"The Pharisees had this problem [of greed] because their spiritual eyes were diseased (Matt. 6:22). With their eyes they were coveting money and wealth. Thus they were in spiritual darkness. They were slaves to the master of greed, and their desire for money was so great they were failing in their service to their true Master, God"  (Barbieri, BKC, 2:33) </vt:lpstr>
      <vt:lpstr>Why should you invest in heaven?</vt:lpstr>
      <vt:lpstr>I. Pursuing eternal reward makes sense (6:19-21). </vt:lpstr>
      <vt:lpstr>II. Wisdom avoids greed (6:22-23).</vt:lpstr>
      <vt:lpstr>III. Either God or money controls you (6:24).</vt:lpstr>
      <vt:lpstr>"No one can serve two masters. Either he will hate the one and love the other, or he will be devoted to the one and despise the other. You cannot serve both God and Money" (6:24 NIV).</vt:lpstr>
      <vt:lpstr>God or Money?</vt:lpstr>
      <vt:lpstr>God or Money?</vt:lpstr>
      <vt:lpstr>Why should you invest in heaven?</vt:lpstr>
      <vt:lpstr>Eternal reward is better than greed.</vt:lpstr>
      <vt:lpstr>I. Pursuing eternal reward makes sense (6:19-21). </vt:lpstr>
      <vt:lpstr>II. Wisdom avoids greed (6:22-23).</vt:lpstr>
      <vt:lpstr>III. Either God or money controls you (6:24).</vt:lpstr>
      <vt:lpstr>Mirrors lie. They don’t show you what’s inside.</vt:lpstr>
      <vt:lpstr>How can you improve your investment priorities?</vt:lpstr>
      <vt:lpstr>Invest your time.</vt:lpstr>
      <vt:lpstr>Invest your talents.</vt:lpstr>
      <vt:lpstr>Invest your treasure.</vt:lpstr>
      <vt:lpstr>Prices changed</vt:lpstr>
      <vt:lpstr>Black</vt:lpstr>
      <vt:lpstr>NT Sermons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152</cp:revision>
  <dcterms:created xsi:type="dcterms:W3CDTF">2014-08-02T06:39:19Z</dcterms:created>
  <dcterms:modified xsi:type="dcterms:W3CDTF">2016-05-22T19:19:57Z</dcterms:modified>
</cp:coreProperties>
</file>